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490" r:id="rId2"/>
    <p:sldId id="505" r:id="rId3"/>
    <p:sldId id="500" r:id="rId4"/>
    <p:sldId id="488" r:id="rId5"/>
    <p:sldId id="501" r:id="rId6"/>
    <p:sldId id="502" r:id="rId7"/>
    <p:sldId id="477" r:id="rId8"/>
    <p:sldId id="489" r:id="rId9"/>
    <p:sldId id="493" r:id="rId10"/>
    <p:sldId id="315" r:id="rId11"/>
    <p:sldId id="494" r:id="rId12"/>
    <p:sldId id="421" r:id="rId13"/>
    <p:sldId id="471" r:id="rId14"/>
    <p:sldId id="507" r:id="rId15"/>
    <p:sldId id="496" r:id="rId16"/>
    <p:sldId id="479" r:id="rId17"/>
    <p:sldId id="499" r:id="rId18"/>
    <p:sldId id="480" r:id="rId19"/>
    <p:sldId id="486" r:id="rId20"/>
    <p:sldId id="481" r:id="rId21"/>
    <p:sldId id="503" r:id="rId22"/>
    <p:sldId id="504" r:id="rId23"/>
    <p:sldId id="4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05"/>
    <p:restoredTop sz="96327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22AF1-5097-6246-B77B-84237A38F5F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D1398-9D4A-4C47-B258-EC49779E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89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80FDC-3828-4E92-804C-65BB5D19D65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2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15533-9FD3-07CA-4911-B28E6A2C0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8796F-92DE-1A7F-E0E4-E5743B115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8BFAE-00F3-CBAA-105A-A7C249161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20004-66D6-B4FF-948C-BCC39EDD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4F64D-69CE-3847-661E-FE660E61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9E930-60A6-6DCD-1D59-A5F13008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742E7-A9B2-9C60-B743-7B6AA882A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6A1B5-AA53-5934-5080-4FCB17E2A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7F2A1-A3B9-2050-0DE6-91A814B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5A32A-CA9B-29F1-6F37-00E109A2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79B881-E84C-AF20-E270-8A82E4A26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7C0A9-0F47-3551-F7C5-0CB79B40D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AEE42-5229-9D87-B73C-E4AD3AF0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A2404-74AA-DCF5-26B3-6132E3533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8A467-A8C6-06BC-98D5-E0768564B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30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1005322" y="6005624"/>
            <a:ext cx="319616" cy="25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fld id="{38B271F5-2DD5-4461-A5F1-673311FBDB62}" type="slidenum">
              <a:rPr lang="en-US" sz="1000">
                <a:solidFill>
                  <a:srgbClr val="D31145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D31145"/>
              </a:solidFill>
              <a:cs typeface="Arial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117604" y="5257800"/>
            <a:ext cx="9946217" cy="403448"/>
          </a:xfrm>
        </p:spPr>
        <p:txBody>
          <a:bodyPr lIns="0" rIns="0"/>
          <a:lstStyle>
            <a:lvl1pPr marL="0"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880196" y="2163068"/>
            <a:ext cx="9183624" cy="2808288"/>
          </a:xfrm>
        </p:spPr>
        <p:txBody>
          <a:bodyPr/>
          <a:lstStyle>
            <a:lvl2pPr>
              <a:buClr>
                <a:srgbClr val="D31145"/>
              </a:buClr>
              <a:buFont typeface="+mj-lt"/>
              <a:buAutoNum type="arabicPeriod"/>
              <a:defRPr/>
            </a:lvl2pPr>
            <a:lvl3pPr algn="l">
              <a:defRPr/>
            </a:lvl3pPr>
            <a:lvl4pPr>
              <a:buClr>
                <a:srgbClr val="D31145"/>
              </a:buClr>
              <a:buFont typeface="Arial" pitchFamily="34" charset="0"/>
              <a:buChar char="•"/>
              <a:defRPr/>
            </a:lvl4pPr>
            <a:lvl5pPr>
              <a:buClr>
                <a:srgbClr val="D31145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VS_PPT_220px4.jpg">
            <a:extLst>
              <a:ext uri="{FF2B5EF4-FFF2-40B4-BE49-F238E27FC236}">
                <a16:creationId xmlns:a16="http://schemas.microsoft.com/office/drawing/2014/main" id="{832E795C-96DA-1D89-E59B-D0C224F73C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8142" y="0"/>
            <a:ext cx="6904892" cy="15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VS_PPT_220px4.jpg">
            <a:extLst>
              <a:ext uri="{FF2B5EF4-FFF2-40B4-BE49-F238E27FC236}">
                <a16:creationId xmlns:a16="http://schemas.microsoft.com/office/drawing/2014/main" id="{47953B13-D905-BF65-DDD3-A58618A3A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3937" y="5225918"/>
            <a:ext cx="2362771" cy="163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883734" y="915236"/>
            <a:ext cx="10628327" cy="717096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B6EE5-B760-BEFC-0D4A-797B0486B53F}"/>
              </a:ext>
            </a:extLst>
          </p:cNvPr>
          <p:cNvSpPr txBox="1"/>
          <p:nvPr userDrawn="1"/>
        </p:nvSpPr>
        <p:spPr>
          <a:xfrm>
            <a:off x="222739" y="6365631"/>
            <a:ext cx="543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Annual General Meeting, 23</a:t>
            </a:r>
            <a:r>
              <a:rPr lang="en-US" baseline="30000" dirty="0">
                <a:solidFill>
                  <a:srgbClr val="0070C0"/>
                </a:solidFill>
              </a:rPr>
              <a:t>rd</a:t>
            </a:r>
            <a:r>
              <a:rPr lang="en-US" dirty="0">
                <a:solidFill>
                  <a:srgbClr val="0070C0"/>
                </a:solidFill>
              </a:rPr>
              <a:t> November 2022, Brighton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4766C-570D-0487-86D7-DD39F2BB59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36149" y="117972"/>
            <a:ext cx="1457962" cy="5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13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VS_PPT_220p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733867" y="23749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597467" y="12065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032933" y="2667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71531" y="3290887"/>
            <a:ext cx="8352928" cy="136224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lnSpc>
                <a:spcPts val="3000"/>
              </a:lnSpc>
              <a:defRPr sz="28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5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A25D7-4D4A-04D5-4B9F-C691F4A6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CB7B9-AD04-FAD2-C2B9-2B73CAD41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69186-EC38-AAF0-465E-1CB51A4B4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808DF-5E6B-30DF-0C01-BEA5AB26C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F1732-FD64-1F40-CE27-865B0549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6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A345-4384-1AD6-3850-6C9ADF19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D568D-A4F6-118A-64E6-C4A49AF9E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79D09-5091-C948-4705-BE0D0C9E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95E53-FFB6-78D7-C14D-044AC922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50100-D0A2-3D78-FA4B-C9180AB6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8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E7C18-8446-3EA6-E8B9-0A649378D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E446D-91BB-11BD-0309-73806FB66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2D610-ACBE-7149-9B98-0719D63CC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67E75-67D4-4286-74B7-2C7C3D891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77B4A-6AB8-C18A-A498-3A8C99A6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1581B-E4BA-BC26-318B-C0E9E113E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7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7DFA-18C5-F109-5E4B-08BC0C37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F0876-E84D-A109-DA6C-EAD0DC17E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3B740-818E-BFA7-CCD1-DE135C12C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BA54D-EA65-873F-5180-7D2456656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54D996-9B4A-59F1-6BFE-AC9CDE1B5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5B4DE5-6423-8FEE-F8D7-FC228878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A8606-21C4-F66F-2522-89BCCB37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E6EAC-87CC-EE91-F719-5B8B04E1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1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1BB6-66EC-C3EF-B047-A479D004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BA8239-5C39-0935-F519-77927A8C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B16E3-26A8-5E44-4D7B-C8BA40E68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82E25-63A8-1F32-6B20-E20EBD36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97BA1-4F17-F8C9-1695-FE0B42FC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DAC51-F842-C287-D0AE-783BED21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9DE42-2661-ECE0-DC21-68A66C6C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6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1711-28E7-C3E1-960C-1C8CB805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664DF-266E-9EC7-7FF5-6F3B9494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CE255-5BAA-F6BF-39B4-69730E748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DFDC-5973-1B4F-9590-5B206C83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9BD2E-9A3C-775C-EB8C-CD0955C2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A7E84-8AB8-EDD4-BE31-E37EBBD5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7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402C0-777E-0930-57F2-2B62E9A7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EAD71-97B4-78C1-C744-13C0647E3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C6A3E-1168-892E-D10B-27A6A9FFD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FE6A1-D50B-031B-7AC4-EE5F4A8A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EE87C-41DC-4EAA-E643-733CCA78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AA3B1-CA58-0FB8-FA95-AA2C8802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4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9A234D-DE93-27A1-0992-19D627CB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F52AF-B6A2-8E9F-39BE-CEDB9F1D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42D58-E03E-FFE1-1468-1EE1E698F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01391-015C-CB47-802D-34AB8C940B1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C4A29-1044-8DF7-37DB-E788170C5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4FA0E-20D6-ED90-F487-60DFC9D94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7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vascularsociety.org.uk" TargetMode="External"/><Relationship Id="rId2" Type="http://schemas.openxmlformats.org/officeDocument/2006/relationships/hyperlink" Target="mailto:president@vascularsociety.org.uk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admin@vascularsociety.org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A87C18-79A8-CDB1-7BD9-7B4A55059D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CDAE9-21F7-3E87-0BED-F4CC80CD35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C5A4E8-6213-3948-F0E6-1FE05C8C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General Meeting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18107-C269-5E27-DE38-49F1232C99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548" y="1808646"/>
            <a:ext cx="10628327" cy="41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8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 bwMode="auto">
          <a:xfrm>
            <a:off x="2927350" y="3429000"/>
            <a:ext cx="5867400" cy="617538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lnSpc>
                <a:spcPts val="3700"/>
              </a:lnSpc>
              <a:spcAft>
                <a:spcPts val="3600"/>
              </a:spcAft>
            </a:pPr>
            <a:r>
              <a:rPr lang="en-GB" dirty="0">
                <a:solidFill>
                  <a:srgbClr val="0C0825"/>
                </a:solidFill>
                <a:latin typeface="Arial" pitchFamily="34" charset="0"/>
                <a:cs typeface="Arial" pitchFamily="34" charset="0"/>
              </a:rPr>
              <a:t>Annual Report  2021/2022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7350" y="4359224"/>
            <a:ext cx="28559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</a:rPr>
              <a:t>Paddy McCleary</a:t>
            </a: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</a:rPr>
              <a:t>Honorary Treasurer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Organisation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83734" y="1965684"/>
            <a:ext cx="8938131" cy="3528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Single </a:t>
            </a:r>
            <a:r>
              <a:rPr lang="en-GB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charitable company </a:t>
            </a:r>
            <a:r>
              <a:rPr lang="en-GB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limited by guarantee</a:t>
            </a:r>
          </a:p>
          <a:p>
            <a:pPr marL="0" indent="0">
              <a:buNone/>
            </a:pPr>
            <a:r>
              <a:rPr lang="en-GB" dirty="0"/>
              <a:t>Charity number 1102769	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b="1" dirty="0"/>
              <a:t>Vascular Society</a:t>
            </a:r>
          </a:p>
          <a:p>
            <a:pPr marL="0" indent="0">
              <a:buNone/>
            </a:pPr>
            <a:r>
              <a:rPr lang="en-GB" b="1" dirty="0"/>
              <a:t>CIRCULATION FOUNDATION (Working name)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b="1" dirty="0"/>
              <a:t>VSSGBI LTD</a:t>
            </a:r>
            <a:r>
              <a:rPr lang="en-GB" dirty="0"/>
              <a:t>	- limited company to run the ASM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dirty="0"/>
              <a:t>Accounting year:  1/7/21 to 30/6/22</a:t>
            </a:r>
          </a:p>
        </p:txBody>
      </p:sp>
      <p:pic>
        <p:nvPicPr>
          <p:cNvPr id="5" name="Picture 4" descr="The Circulation Foundation | The UK Vascular Disease Charity">
            <a:extLst>
              <a:ext uri="{FF2B5EF4-FFF2-40B4-BE49-F238E27FC236}">
                <a16:creationId xmlns:a16="http://schemas.microsoft.com/office/drawing/2014/main" id="{1DEC889D-22CC-76AD-912D-CA700133D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5908" y="1831492"/>
            <a:ext cx="2916153" cy="162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EFD989B-3DDB-0631-1F7E-031C3F8AF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772" y="0"/>
            <a:ext cx="3664228" cy="1363948"/>
          </a:xfrm>
          <a:prstGeom prst="rect">
            <a:avLst/>
          </a:prstGeom>
        </p:spPr>
      </p:pic>
      <p:pic>
        <p:nvPicPr>
          <p:cNvPr id="9" name="Picture 8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C3E0A1A3-8FEE-56DC-B176-21C5C514E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068" y="3920584"/>
            <a:ext cx="4471932" cy="105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34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Income and Expenditure  2021/2022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66333" y="2066815"/>
            <a:ext cx="4839856" cy="4109396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Income</a:t>
            </a:r>
            <a:r>
              <a:rPr lang="en-US" sz="2400" dirty="0"/>
              <a:t>		</a:t>
            </a:r>
          </a:p>
          <a:p>
            <a:pPr marL="0" indent="0">
              <a:buNone/>
            </a:pPr>
            <a:r>
              <a:rPr lang="en-US" sz="2400" dirty="0"/>
              <a:t>Member subscriptions   £ 111 000	</a:t>
            </a:r>
          </a:p>
          <a:p>
            <a:pPr marL="0" indent="0">
              <a:buNone/>
            </a:pPr>
            <a:r>
              <a:rPr lang="en-US" sz="2400" dirty="0"/>
              <a:t>ASM 2021		   £   45 000</a:t>
            </a:r>
          </a:p>
          <a:p>
            <a:pPr marL="0" indent="0">
              <a:buNone/>
            </a:pPr>
            <a:r>
              <a:rPr lang="en-US" sz="2400" dirty="0"/>
              <a:t>CF Members donations £   30 000</a:t>
            </a:r>
          </a:p>
          <a:p>
            <a:pPr marL="0" indent="0">
              <a:buNone/>
            </a:pPr>
            <a:r>
              <a:rPr lang="en-US" sz="2400" dirty="0"/>
              <a:t>CF Public donations	   £ 111 000</a:t>
            </a:r>
          </a:p>
          <a:p>
            <a:pPr marL="0" indent="0">
              <a:buNone/>
            </a:pPr>
            <a:r>
              <a:rPr lang="en-US" sz="2400" dirty="0"/>
              <a:t>CF Fundraising		   £   45 000</a:t>
            </a:r>
          </a:p>
          <a:p>
            <a:pPr marL="0" indent="0">
              <a:buNone/>
            </a:pPr>
            <a:r>
              <a:rPr lang="en-US" sz="2400" dirty="0"/>
              <a:t>Aspire Grants </a:t>
            </a:r>
            <a:r>
              <a:rPr lang="en-US" sz="2400" i="1" dirty="0"/>
              <a:t>HEE</a:t>
            </a:r>
            <a:r>
              <a:rPr lang="en-US" sz="2400" dirty="0"/>
              <a:t>	   £ 125 000</a:t>
            </a:r>
          </a:p>
          <a:p>
            <a:pPr marL="0" indent="0">
              <a:buNone/>
            </a:pPr>
            <a:r>
              <a:rPr lang="en-US" sz="2400" dirty="0"/>
              <a:t>                          </a:t>
            </a:r>
            <a:r>
              <a:rPr lang="en-US" sz="2400" i="1" dirty="0"/>
              <a:t>Industry</a:t>
            </a:r>
            <a:r>
              <a:rPr lang="en-US" sz="2400" dirty="0"/>
              <a:t>  £   28 000</a:t>
            </a:r>
          </a:p>
          <a:p>
            <a:pPr marL="0" indent="0">
              <a:buNone/>
            </a:pPr>
            <a:r>
              <a:rPr lang="en-US" sz="2400" b="1" dirty="0"/>
              <a:t>Total 		        	   £ 495 000</a:t>
            </a:r>
          </a:p>
          <a:p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72E8802-A5E3-EC0E-09F4-A44601136411}"/>
              </a:ext>
            </a:extLst>
          </p:cNvPr>
          <p:cNvSpPr txBox="1">
            <a:spLocks/>
          </p:cNvSpPr>
          <p:nvPr/>
        </p:nvSpPr>
        <p:spPr>
          <a:xfrm>
            <a:off x="5887452" y="2066815"/>
            <a:ext cx="5416061" cy="280998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marL="0" indent="0">
              <a:buNone/>
            </a:pPr>
            <a:r>
              <a:rPr lang="en-GB" sz="9600" b="1" dirty="0"/>
              <a:t>Expenditure</a:t>
            </a:r>
          </a:p>
          <a:p>
            <a:pPr marL="0" indent="0">
              <a:buNone/>
            </a:pPr>
            <a:r>
              <a:rPr lang="en-GB" sz="9600" dirty="0"/>
              <a:t>Aspire		(£   85 000)</a:t>
            </a:r>
            <a:endParaRPr lang="en-GB" sz="9600" u="sng" dirty="0"/>
          </a:p>
          <a:p>
            <a:pPr marL="0" indent="0">
              <a:buNone/>
            </a:pPr>
            <a:r>
              <a:rPr lang="en-GB" sz="9600" dirty="0"/>
              <a:t>Grants		(£ 100 000)</a:t>
            </a:r>
          </a:p>
          <a:p>
            <a:pPr marL="0" indent="0">
              <a:buNone/>
            </a:pPr>
            <a:r>
              <a:rPr lang="en-GB" sz="9600" dirty="0"/>
              <a:t>Journal		(£   40 000)</a:t>
            </a:r>
          </a:p>
          <a:p>
            <a:pPr marL="0" indent="0">
              <a:buNone/>
            </a:pPr>
            <a:r>
              <a:rPr lang="en-GB" sz="9600" dirty="0"/>
              <a:t>Admin		(£ 150 000)	</a:t>
            </a:r>
          </a:p>
          <a:p>
            <a:pPr marL="0" indent="0">
              <a:buNone/>
            </a:pPr>
            <a:r>
              <a:rPr lang="en-GB" sz="9600" b="1" dirty="0"/>
              <a:t>Total		(£ 375 000)</a:t>
            </a:r>
          </a:p>
          <a:p>
            <a:pPr marL="0" indent="0">
              <a:buNone/>
            </a:pPr>
            <a:r>
              <a:rPr lang="en-GB" sz="9600" b="1" dirty="0"/>
              <a:t>					</a:t>
            </a:r>
          </a:p>
          <a:p>
            <a:pPr marL="0" indent="0">
              <a:buNone/>
            </a:pPr>
            <a:endParaRPr lang="en-GB" sz="9600" b="1" dirty="0"/>
          </a:p>
          <a:p>
            <a:pPr marL="0" indent="0">
              <a:buNone/>
            </a:pPr>
            <a:r>
              <a:rPr lang="en-GB" sz="9600" b="1" dirty="0">
                <a:solidFill>
                  <a:srgbClr val="0070C0"/>
                </a:solidFill>
              </a:rPr>
              <a:t>Surplus 	£   120 000</a:t>
            </a:r>
          </a:p>
          <a:p>
            <a:pPr marL="0" indent="0">
              <a:buNone/>
            </a:pPr>
            <a:endParaRPr lang="en-GB" sz="9600" b="1" dirty="0"/>
          </a:p>
          <a:p>
            <a:pPr marL="0" indent="0">
              <a:buNone/>
            </a:pPr>
            <a:r>
              <a:rPr lang="en-GB" sz="96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70917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Society Funds </a:t>
            </a:r>
            <a:r>
              <a:rPr lang="en-US" b="0" dirty="0">
                <a:solidFill>
                  <a:schemeClr val="tx1"/>
                </a:solidFill>
              </a:rPr>
              <a:t>- reserves as of June 2022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83733" y="2169090"/>
            <a:ext cx="10297613" cy="34981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CAF Bank		 		£	   750 000</a:t>
            </a:r>
          </a:p>
          <a:p>
            <a:pPr marL="0" indent="0">
              <a:buNone/>
            </a:pPr>
            <a:r>
              <a:rPr lang="en-US" dirty="0"/>
              <a:t>Rathbones				£	   433 000  ( - 15%)</a:t>
            </a:r>
          </a:p>
          <a:p>
            <a:pPr marL="0" indent="0">
              <a:buNone/>
            </a:pPr>
            <a:r>
              <a:rPr lang="en-US" b="1" dirty="0"/>
              <a:t>Total 					£ 	1 183 000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b="1" dirty="0"/>
              <a:t>Restricted funds</a:t>
            </a:r>
          </a:p>
          <a:p>
            <a:pPr marL="0" indent="0">
              <a:buNone/>
            </a:pPr>
            <a:r>
              <a:rPr lang="en-US" dirty="0"/>
              <a:t>Venous Forum			£	     11 750</a:t>
            </a:r>
          </a:p>
          <a:p>
            <a:pPr marL="0" indent="0">
              <a:buNone/>
            </a:pPr>
            <a:r>
              <a:rPr lang="en-US" dirty="0"/>
              <a:t>HEE					£	   300 000</a:t>
            </a:r>
          </a:p>
        </p:txBody>
      </p:sp>
    </p:spTree>
    <p:extLst>
      <p:ext uri="{BB962C8B-B14F-4D97-AF65-F5344CB8AC3E}">
        <p14:creationId xmlns:p14="http://schemas.microsoft.com/office/powerpoint/2010/main" val="137762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VS Commitments 2022/23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81910" y="1831114"/>
            <a:ext cx="4394118" cy="385822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n-GB" b="1" dirty="0"/>
            </a:br>
            <a:r>
              <a:rPr lang="en-GB" b="1" dirty="0"/>
              <a:t>Research Fellowship Grants</a:t>
            </a:r>
          </a:p>
          <a:p>
            <a:pPr marL="0" indent="0">
              <a:buNone/>
            </a:pPr>
            <a:r>
              <a:rPr lang="en-GB" dirty="0"/>
              <a:t>RCS Eng. 	    x 2	£70 000</a:t>
            </a:r>
          </a:p>
          <a:p>
            <a:pPr marL="0" indent="0">
              <a:buNone/>
            </a:pPr>
            <a:r>
              <a:rPr lang="en-GB" dirty="0"/>
              <a:t>RCS Ed.	    x 1	£35 000</a:t>
            </a:r>
          </a:p>
          <a:p>
            <a:pPr marL="0" indent="0">
              <a:buNone/>
            </a:pPr>
            <a:r>
              <a:rPr lang="en-GB" dirty="0"/>
              <a:t>RCP&amp;S </a:t>
            </a:r>
            <a:r>
              <a:rPr lang="en-GB" dirty="0" err="1"/>
              <a:t>Glasg</a:t>
            </a:r>
            <a:r>
              <a:rPr lang="en-GB" dirty="0"/>
              <a:t>.   x 1	£35 000</a:t>
            </a:r>
          </a:p>
          <a:p>
            <a:pPr marL="0" indent="0">
              <a:buNone/>
            </a:pPr>
            <a:br>
              <a:rPr lang="en-GB" sz="1400" dirty="0"/>
            </a:br>
            <a:r>
              <a:rPr lang="en-GB" b="1" dirty="0"/>
              <a:t>Clinical Fellowship Grants</a:t>
            </a:r>
          </a:p>
          <a:p>
            <a:pPr marL="0" indent="0">
              <a:buNone/>
            </a:pPr>
            <a:r>
              <a:rPr lang="en-GB" dirty="0"/>
              <a:t>Aortic Fellowship	£35 000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19389E8-5137-313B-680D-D65ADCD9E3CF}"/>
              </a:ext>
            </a:extLst>
          </p:cNvPr>
          <p:cNvSpPr txBox="1">
            <a:spLocks/>
          </p:cNvSpPr>
          <p:nvPr/>
        </p:nvSpPr>
        <p:spPr>
          <a:xfrm>
            <a:off x="6370112" y="1831114"/>
            <a:ext cx="4682201" cy="3858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Other funded activity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RCS Eng. SSLs x3	£22 500</a:t>
            </a:r>
            <a:endParaRPr lang="en-GB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ASPIRE 		£85 000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JVSGBI		£20 000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Website update	£70 000</a:t>
            </a:r>
          </a:p>
        </p:txBody>
      </p:sp>
    </p:spTree>
    <p:extLst>
      <p:ext uri="{BB962C8B-B14F-4D97-AF65-F5344CB8AC3E}">
        <p14:creationId xmlns:p14="http://schemas.microsoft.com/office/powerpoint/2010/main" val="3075173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185130-D01D-9893-433F-056162DC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33" y="679938"/>
            <a:ext cx="10628327" cy="717096"/>
          </a:xfrm>
        </p:spPr>
        <p:txBody>
          <a:bodyPr/>
          <a:lstStyle/>
          <a:p>
            <a:r>
              <a:rPr lang="en-US" dirty="0"/>
              <a:t>Membership and Subscriptions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2DC8CE0-2E35-9451-96D1-0A1394B1AA70}"/>
              </a:ext>
            </a:extLst>
          </p:cNvPr>
          <p:cNvSpPr txBox="1">
            <a:spLocks/>
          </p:cNvSpPr>
          <p:nvPr/>
        </p:nvSpPr>
        <p:spPr>
          <a:xfrm>
            <a:off x="691662" y="1632332"/>
            <a:ext cx="5162848" cy="45457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Membership numbers (Oct 2022)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002060"/>
                </a:solidFill>
              </a:rPr>
              <a:t>Ordinary	</a:t>
            </a:r>
            <a:r>
              <a:rPr lang="en-GB" sz="2200" dirty="0">
                <a:solidFill>
                  <a:srgbClr val="002060"/>
                </a:solidFill>
              </a:rPr>
              <a:t>380   Consultant</a:t>
            </a:r>
          </a:p>
          <a:p>
            <a:pPr marL="0" indent="0">
              <a:buNone/>
            </a:pPr>
            <a:r>
              <a:rPr lang="en-GB" sz="2200" b="1" dirty="0">
                <a:solidFill>
                  <a:srgbClr val="002060"/>
                </a:solidFill>
              </a:rPr>
              <a:t>Associate</a:t>
            </a:r>
            <a:r>
              <a:rPr lang="en-GB" sz="2200" dirty="0">
                <a:solidFill>
                  <a:srgbClr val="002060"/>
                </a:solidFill>
              </a:rPr>
              <a:t> 	 24    Non-Consultant / SAS</a:t>
            </a:r>
          </a:p>
          <a:p>
            <a:pPr marL="0" indent="0">
              <a:buNone/>
            </a:pPr>
            <a:r>
              <a:rPr lang="en-GB" sz="2200" b="1" dirty="0">
                <a:solidFill>
                  <a:srgbClr val="002060"/>
                </a:solidFill>
              </a:rPr>
              <a:t>Affiliate</a:t>
            </a:r>
            <a:r>
              <a:rPr lang="en-GB" sz="2200" dirty="0">
                <a:solidFill>
                  <a:srgbClr val="002060"/>
                </a:solidFill>
              </a:rPr>
              <a:t> 	 109  Trainee 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</a:rPr>
              <a:t>NTN or Non-NTN </a:t>
            </a:r>
            <a:endParaRPr lang="en-GB" sz="22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002060"/>
                </a:solidFill>
              </a:rPr>
              <a:t>Overseas	</a:t>
            </a:r>
            <a:r>
              <a:rPr lang="en-GB" sz="2200" dirty="0">
                <a:solidFill>
                  <a:srgbClr val="002060"/>
                </a:solidFill>
              </a:rPr>
              <a:t> 12</a:t>
            </a:r>
            <a:endParaRPr lang="en-GB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002060"/>
                </a:solidFill>
              </a:rPr>
              <a:t>Senior		</a:t>
            </a:r>
            <a:r>
              <a:rPr lang="en-GB" sz="2200" dirty="0">
                <a:solidFill>
                  <a:srgbClr val="002060"/>
                </a:solidFill>
              </a:rPr>
              <a:t> 41    Retired</a:t>
            </a:r>
            <a:endParaRPr lang="en-GB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002060"/>
                </a:solidFill>
              </a:rPr>
              <a:t>Honorary	</a:t>
            </a:r>
            <a:r>
              <a:rPr lang="en-GB" sz="2200" dirty="0">
                <a:solidFill>
                  <a:srgbClr val="002060"/>
                </a:solidFill>
              </a:rPr>
              <a:t> 34</a:t>
            </a:r>
            <a:endParaRPr lang="en-GB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200" dirty="0"/>
              <a:t>Membership fees can be suspended for periods of parental leave (introduced 2022)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962865F-0FBF-7F2B-E1BA-F4E448F5F667}"/>
              </a:ext>
            </a:extLst>
          </p:cNvPr>
          <p:cNvSpPr txBox="1">
            <a:spLocks/>
          </p:cNvSpPr>
          <p:nvPr/>
        </p:nvSpPr>
        <p:spPr>
          <a:xfrm>
            <a:off x="6197897" y="1632332"/>
            <a:ext cx="5301353" cy="45457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70C0"/>
                </a:solidFill>
              </a:rPr>
              <a:t>Subscription rates 2022/23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Ordinary	</a:t>
            </a:r>
            <a:r>
              <a:rPr lang="en-GB" sz="2000" dirty="0">
                <a:solidFill>
                  <a:srgbClr val="002060"/>
                </a:solidFill>
              </a:rPr>
              <a:t>£ 250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Associate	</a:t>
            </a:r>
            <a:r>
              <a:rPr lang="en-GB" sz="2000" dirty="0">
                <a:solidFill>
                  <a:srgbClr val="002060"/>
                </a:solidFill>
              </a:rPr>
              <a:t>£ 140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Affiliate</a:t>
            </a:r>
            <a:r>
              <a:rPr lang="en-GB" sz="2000" dirty="0">
                <a:solidFill>
                  <a:srgbClr val="002060"/>
                </a:solidFill>
              </a:rPr>
              <a:t> 		£ 115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Overseas	</a:t>
            </a:r>
            <a:r>
              <a:rPr lang="en-GB" sz="2000" dirty="0">
                <a:solidFill>
                  <a:srgbClr val="002060"/>
                </a:solidFill>
              </a:rPr>
              <a:t>£ 115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Senior		</a:t>
            </a:r>
            <a:r>
              <a:rPr lang="en-GB" sz="2000" dirty="0">
                <a:solidFill>
                  <a:srgbClr val="002060"/>
                </a:solidFill>
              </a:rPr>
              <a:t>£ 45</a:t>
            </a:r>
            <a:endParaRPr lang="en-GB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Honorary	</a:t>
            </a:r>
            <a:r>
              <a:rPr lang="en-GB" sz="2000" dirty="0">
                <a:solidFill>
                  <a:srgbClr val="002060"/>
                </a:solidFill>
              </a:rPr>
              <a:t>N/A</a:t>
            </a:r>
            <a:endParaRPr lang="en-GB" sz="2000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Donation preference (Ordinary members)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A regular donation of £50.00 to the CF, the UKs only dedicated vascular charity, will be automatically added to your membership price.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ACC1558-A8DE-5629-E8FB-44AA78B7A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573" y="3429000"/>
            <a:ext cx="2532112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26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302DC9-92DB-B711-5396-5B5C85EC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99" y="440557"/>
            <a:ext cx="11259201" cy="71709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Education and Training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385C8A-D415-B4F0-6747-B4F76A7D1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1662" y="1324708"/>
            <a:ext cx="5162848" cy="485335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Achievements</a:t>
            </a:r>
          </a:p>
          <a:p>
            <a:pPr marL="0" indent="0">
              <a:buNone/>
            </a:pPr>
            <a:r>
              <a:rPr lang="en-US" sz="2400" dirty="0"/>
              <a:t>ASPIRE Courses</a:t>
            </a:r>
          </a:p>
          <a:p>
            <a:pPr marL="0" indent="0">
              <a:buNone/>
            </a:pPr>
            <a:r>
              <a:rPr lang="en-US" sz="2400" dirty="0"/>
              <a:t>ASPIRE Digital</a:t>
            </a:r>
          </a:p>
          <a:p>
            <a:pPr marL="0" indent="0">
              <a:buNone/>
            </a:pPr>
            <a:r>
              <a:rPr lang="en-US" sz="2400" dirty="0"/>
              <a:t>Research Fellows</a:t>
            </a:r>
          </a:p>
          <a:p>
            <a:pPr marL="0" indent="0">
              <a:buNone/>
            </a:pPr>
            <a:r>
              <a:rPr lang="en-US" sz="2400" dirty="0"/>
              <a:t>Amputation and Cadaveric courses</a:t>
            </a:r>
          </a:p>
          <a:p>
            <a:pPr marL="0" indent="0">
              <a:buNone/>
            </a:pPr>
            <a:r>
              <a:rPr lang="en-US" sz="2400" dirty="0"/>
              <a:t>Egyptian vascular society meeting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05BC23D-DC7F-8137-445E-554EDD08A7C3}"/>
              </a:ext>
            </a:extLst>
          </p:cNvPr>
          <p:cNvSpPr txBox="1">
            <a:spLocks/>
          </p:cNvSpPr>
          <p:nvPr/>
        </p:nvSpPr>
        <p:spPr>
          <a:xfrm>
            <a:off x="6198985" y="1324707"/>
            <a:ext cx="5301353" cy="21042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Outstanding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/>
              <a:t>Centralised</a:t>
            </a:r>
            <a:r>
              <a:rPr lang="en-US" sz="2400" dirty="0"/>
              <a:t> ASPIRE funding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Simulation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Textbook for medical students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2317E4F-5E21-FA37-43DF-321938A8FC92}"/>
              </a:ext>
            </a:extLst>
          </p:cNvPr>
          <p:cNvSpPr txBox="1">
            <a:spLocks/>
          </p:cNvSpPr>
          <p:nvPr/>
        </p:nvSpPr>
        <p:spPr>
          <a:xfrm>
            <a:off x="6198985" y="3763108"/>
            <a:ext cx="5301353" cy="24149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With thanks,</a:t>
            </a:r>
          </a:p>
        </p:txBody>
      </p:sp>
    </p:spTree>
    <p:extLst>
      <p:ext uri="{BB962C8B-B14F-4D97-AF65-F5344CB8AC3E}">
        <p14:creationId xmlns:p14="http://schemas.microsoft.com/office/powerpoint/2010/main" val="364994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302DC9-92DB-B711-5396-5B5C85EC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99" y="440557"/>
            <a:ext cx="11259201" cy="71709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Non-Consultant Grade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385C8A-D415-B4F0-6747-B4F76A7D1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1662" y="1324708"/>
            <a:ext cx="5162848" cy="485335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Achievements</a:t>
            </a:r>
          </a:p>
          <a:p>
            <a:pPr marL="0" indent="0">
              <a:buNone/>
            </a:pPr>
            <a:r>
              <a:rPr lang="en-US" sz="2400" dirty="0"/>
              <a:t>Survey of SAS doctors</a:t>
            </a:r>
          </a:p>
          <a:p>
            <a:pPr marL="0" indent="0">
              <a:buNone/>
            </a:pPr>
            <a:r>
              <a:rPr lang="en-US" sz="2400" dirty="0"/>
              <a:t>Session at ASM - Friday morning</a:t>
            </a:r>
          </a:p>
          <a:p>
            <a:pPr marL="0" indent="0">
              <a:buNone/>
            </a:pPr>
            <a:r>
              <a:rPr lang="en-GB" sz="2400" b="0" strike="noStrike" spc="-1" dirty="0">
                <a:solidFill>
                  <a:srgbClr val="000000"/>
                </a:solidFill>
                <a:ea typeface="Arial"/>
              </a:rPr>
              <a:t>RCS England SAS Education committee</a:t>
            </a:r>
            <a:endParaRPr lang="en-GB" sz="2400" b="0" strike="noStrike" spc="-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05BC23D-DC7F-8137-445E-554EDD08A7C3}"/>
              </a:ext>
            </a:extLst>
          </p:cNvPr>
          <p:cNvSpPr txBox="1">
            <a:spLocks/>
          </p:cNvSpPr>
          <p:nvPr/>
        </p:nvSpPr>
        <p:spPr>
          <a:xfrm>
            <a:off x="6198985" y="1324707"/>
            <a:ext cx="5301353" cy="21042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Outstanding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Workforce challenges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The SAS surgeon’s role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Identifying SAS surgeons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BUH Work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2317E4F-5E21-FA37-43DF-321938A8FC92}"/>
              </a:ext>
            </a:extLst>
          </p:cNvPr>
          <p:cNvSpPr txBox="1">
            <a:spLocks/>
          </p:cNvSpPr>
          <p:nvPr/>
        </p:nvSpPr>
        <p:spPr>
          <a:xfrm>
            <a:off x="6198985" y="3763108"/>
            <a:ext cx="5301353" cy="24149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With thanks,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Tatiana Martin</a:t>
            </a:r>
          </a:p>
        </p:txBody>
      </p:sp>
    </p:spTree>
    <p:extLst>
      <p:ext uri="{BB962C8B-B14F-4D97-AF65-F5344CB8AC3E}">
        <p14:creationId xmlns:p14="http://schemas.microsoft.com/office/powerpoint/2010/main" val="2919730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302DC9-92DB-B711-5396-5B5C85EC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99" y="440557"/>
            <a:ext cx="11259201" cy="71709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Research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385C8A-D415-B4F0-6747-B4F76A7D1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1662" y="1324708"/>
            <a:ext cx="5162848" cy="485335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Achievements</a:t>
            </a:r>
          </a:p>
          <a:p>
            <a:pPr marL="0" indent="0">
              <a:buNone/>
            </a:pPr>
            <a:r>
              <a:rPr lang="en-US" sz="2400" dirty="0"/>
              <a:t>Nine SIGs</a:t>
            </a:r>
          </a:p>
          <a:p>
            <a:pPr marL="0" indent="0">
              <a:buNone/>
            </a:pPr>
            <a:r>
              <a:rPr lang="en-US" sz="2400" dirty="0"/>
              <a:t>National research network</a:t>
            </a:r>
          </a:p>
          <a:p>
            <a:pPr marL="0" indent="0">
              <a:buNone/>
            </a:pPr>
            <a:r>
              <a:rPr lang="en-US" sz="2400" dirty="0"/>
              <a:t>Fellows</a:t>
            </a:r>
          </a:p>
          <a:p>
            <a:pPr marL="0" indent="0"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Journal of the Vascular Societies of Great Britain and Ireland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05BC23D-DC7F-8137-445E-554EDD08A7C3}"/>
              </a:ext>
            </a:extLst>
          </p:cNvPr>
          <p:cNvSpPr txBox="1">
            <a:spLocks/>
          </p:cNvSpPr>
          <p:nvPr/>
        </p:nvSpPr>
        <p:spPr>
          <a:xfrm>
            <a:off x="6198985" y="1324707"/>
            <a:ext cx="5301353" cy="21042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Outstanding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Vascular Research Network Website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ASPIRE Academic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2317E4F-5E21-FA37-43DF-321938A8FC92}"/>
              </a:ext>
            </a:extLst>
          </p:cNvPr>
          <p:cNvSpPr txBox="1">
            <a:spLocks/>
          </p:cNvSpPr>
          <p:nvPr/>
        </p:nvSpPr>
        <p:spPr>
          <a:xfrm>
            <a:off x="6198985" y="3763108"/>
            <a:ext cx="5301353" cy="24149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With thanks,</a:t>
            </a:r>
          </a:p>
          <a:p>
            <a:pPr marL="0" indent="0">
              <a:buNone/>
            </a:pPr>
            <a:r>
              <a:rPr lang="en-US" sz="2400" dirty="0"/>
              <a:t>Nine vascular SIGs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6177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bsite, timeline&#10;&#10;Description automatically generated">
            <a:extLst>
              <a:ext uri="{FF2B5EF4-FFF2-40B4-BE49-F238E27FC236}">
                <a16:creationId xmlns:a16="http://schemas.microsoft.com/office/drawing/2014/main" id="{A03A25F4-DAF6-6D86-B3FB-94C8B9BF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121" y="585323"/>
            <a:ext cx="10928596" cy="606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7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30BD408-0A00-0953-4499-F1C0EBE61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755" y="1297282"/>
            <a:ext cx="3554611" cy="4217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he Circulation Foundation | The UK Vascular Disease Charity">
            <a:extLst>
              <a:ext uri="{FF2B5EF4-FFF2-40B4-BE49-F238E27FC236}">
                <a16:creationId xmlns:a16="http://schemas.microsoft.com/office/drawing/2014/main" id="{83C77AEF-1491-86FF-9A4D-867FC4F93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322" y="1320435"/>
            <a:ext cx="6030738" cy="3353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85">
            <a:extLst>
              <a:ext uri="{FF2B5EF4-FFF2-40B4-BE49-F238E27FC236}">
                <a16:creationId xmlns:a16="http://schemas.microsoft.com/office/drawing/2014/main" id="{6CC0E6AD-BDE1-EF15-29CB-EDA325237B8A}"/>
              </a:ext>
            </a:extLst>
          </p:cNvPr>
          <p:cNvSpPr txBox="1"/>
          <p:nvPr/>
        </p:nvSpPr>
        <p:spPr>
          <a:xfrm>
            <a:off x="2277303" y="4588604"/>
            <a:ext cx="2884812" cy="76235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>
                <a:solidFill>
                  <a:srgbClr val="DE1E25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GB" sz="3200" baseline="30000">
                <a:solidFill>
                  <a:srgbClr val="DE1E25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3200">
                <a:solidFill>
                  <a:srgbClr val="DE1E25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>
                <a:solidFill>
                  <a:srgbClr val="DE1E25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Anniversary</a:t>
            </a:r>
            <a:endParaRPr lang="en-GB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95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302DC9-92DB-B711-5396-5B5C85EC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99" y="440557"/>
            <a:ext cx="11259201" cy="7170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Audit and Quality Improvement</a:t>
            </a:r>
            <a:endParaRPr lang="en-US" sz="36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385C8A-D415-B4F0-6747-B4F76A7D1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1662" y="1324708"/>
            <a:ext cx="5162848" cy="485335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Achievements</a:t>
            </a:r>
          </a:p>
          <a:p>
            <a:pPr marL="0" indent="0">
              <a:buNone/>
            </a:pPr>
            <a:r>
              <a:rPr lang="en-US" sz="2400" dirty="0"/>
              <a:t>NHS England CLTI-CQUIN</a:t>
            </a:r>
          </a:p>
          <a:p>
            <a:pPr marL="0" indent="0">
              <a:buNone/>
            </a:pPr>
            <a:r>
              <a:rPr lang="en-US" sz="2400" dirty="0"/>
              <a:t>QI Research Fellowships</a:t>
            </a:r>
          </a:p>
          <a:p>
            <a:pPr marL="0" indent="0">
              <a:buNone/>
            </a:pPr>
            <a:r>
              <a:rPr lang="en-US" sz="2400" dirty="0"/>
              <a:t>NVR procurement</a:t>
            </a:r>
          </a:p>
          <a:p>
            <a:pPr marL="0" indent="0">
              <a:buNone/>
            </a:pPr>
            <a:r>
              <a:rPr lang="en-US" sz="2400" dirty="0"/>
              <a:t>Aortic device data capture</a:t>
            </a:r>
          </a:p>
          <a:p>
            <a:pPr marL="0" indent="0">
              <a:buNone/>
            </a:pPr>
            <a:r>
              <a:rPr lang="en-US" sz="2400" dirty="0"/>
              <a:t>Annual report </a:t>
            </a:r>
            <a:r>
              <a:rPr lang="en-US" sz="2000" dirty="0"/>
              <a:t>(launched at this meeting)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05BC23D-DC7F-8137-445E-554EDD08A7C3}"/>
              </a:ext>
            </a:extLst>
          </p:cNvPr>
          <p:cNvSpPr txBox="1">
            <a:spLocks/>
          </p:cNvSpPr>
          <p:nvPr/>
        </p:nvSpPr>
        <p:spPr>
          <a:xfrm>
            <a:off x="6198985" y="1324707"/>
            <a:ext cx="5301353" cy="21042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Outstanding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CLTI-CQUIN data collection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International collaboration </a:t>
            </a:r>
            <a:r>
              <a:rPr lang="en-US" sz="1800" dirty="0"/>
              <a:t>(VASCUNET)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Introduction of NCIPs</a:t>
            </a:r>
            <a:endParaRPr lang="en-US" sz="3200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2317E4F-5E21-FA37-43DF-321938A8FC92}"/>
              </a:ext>
            </a:extLst>
          </p:cNvPr>
          <p:cNvSpPr txBox="1">
            <a:spLocks/>
          </p:cNvSpPr>
          <p:nvPr/>
        </p:nvSpPr>
        <p:spPr>
          <a:xfrm>
            <a:off x="6198985" y="3763108"/>
            <a:ext cx="5301353" cy="24149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With thanks,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National Vascular Registry team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Allied Societies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Penny </a:t>
            </a:r>
            <a:r>
              <a:rPr lang="en-US" sz="2400" dirty="0" err="1"/>
              <a:t>Birmpili</a:t>
            </a:r>
            <a:r>
              <a:rPr lang="en-US" sz="2400" dirty="0"/>
              <a:t> and Ellie Atkins</a:t>
            </a:r>
          </a:p>
        </p:txBody>
      </p:sp>
    </p:spTree>
    <p:extLst>
      <p:ext uri="{BB962C8B-B14F-4D97-AF65-F5344CB8AC3E}">
        <p14:creationId xmlns:p14="http://schemas.microsoft.com/office/powerpoint/2010/main" val="2133822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6C0F6-08F1-B7DF-4399-8AE931BE1E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8826" y="2588653"/>
            <a:ext cx="9183624" cy="264027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Discussion</a:t>
            </a:r>
          </a:p>
          <a:p>
            <a:pPr marL="0" indent="0">
              <a:buNone/>
            </a:pPr>
            <a:r>
              <a:rPr lang="en-US" b="1" dirty="0"/>
              <a:t>Vote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85BBAD-8534-C778-49C1-C402D8C5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91" y="1147056"/>
            <a:ext cx="10628327" cy="717096"/>
          </a:xfrm>
        </p:spPr>
        <p:txBody>
          <a:bodyPr>
            <a:normAutofit fontScale="90000"/>
          </a:bodyPr>
          <a:lstStyle/>
          <a:p>
            <a:r>
              <a:rPr lang="en-US" dirty="0"/>
              <a:t>Resolution 1: Adoption of the Annual Report</a:t>
            </a:r>
            <a:br>
              <a:rPr lang="en-US" dirty="0"/>
            </a:br>
            <a:r>
              <a:rPr lang="en-US" dirty="0"/>
              <a:t> and Financial statements 2021/22</a:t>
            </a:r>
          </a:p>
        </p:txBody>
      </p:sp>
    </p:spTree>
    <p:extLst>
      <p:ext uri="{BB962C8B-B14F-4D97-AF65-F5344CB8AC3E}">
        <p14:creationId xmlns:p14="http://schemas.microsoft.com/office/powerpoint/2010/main" val="1206955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6C0F6-08F1-B7DF-4399-8AE931BE1E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8826" y="2588653"/>
            <a:ext cx="9183624" cy="264027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Discussion</a:t>
            </a:r>
          </a:p>
          <a:p>
            <a:pPr marL="0" indent="0">
              <a:buNone/>
            </a:pPr>
            <a:r>
              <a:rPr lang="en-US" b="1" dirty="0"/>
              <a:t>Vote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85BBAD-8534-C778-49C1-C402D8C5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91" y="1147056"/>
            <a:ext cx="10628327" cy="717096"/>
          </a:xfrm>
        </p:spPr>
        <p:txBody>
          <a:bodyPr>
            <a:normAutofit fontScale="90000"/>
          </a:bodyPr>
          <a:lstStyle/>
          <a:p>
            <a:r>
              <a:rPr lang="en-US" dirty="0"/>
              <a:t>Resolution 2: Vote for election of the President by Ordinary Members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A858F-E5C8-6765-7C6C-AD3D7255565A}"/>
              </a:ext>
            </a:extLst>
          </p:cNvPr>
          <p:cNvSpPr txBox="1"/>
          <p:nvPr/>
        </p:nvSpPr>
        <p:spPr>
          <a:xfrm>
            <a:off x="3210339" y="2588653"/>
            <a:ext cx="87663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effectLst/>
                <a:latin typeface="Helvetica Neue" panose="02000503000000020004" pitchFamily="2" charset="0"/>
              </a:rPr>
              <a:t>Rational for change in Jon Boyle’s Yearbook 2022 entry</a:t>
            </a:r>
          </a:p>
          <a:p>
            <a:endParaRPr lang="en-GB" sz="2000" dirty="0">
              <a:latin typeface="Helvetica Neue" panose="02000503000000020004" pitchFamily="2" charset="0"/>
            </a:endParaRPr>
          </a:p>
          <a:p>
            <a:r>
              <a:rPr lang="en-GB" sz="2000" dirty="0">
                <a:effectLst/>
                <a:latin typeface="Helvetica Neue" panose="02000503000000020004" pitchFamily="2" charset="0"/>
              </a:rPr>
              <a:t>RCS England Baroness Kennedy Report recommendations:</a:t>
            </a:r>
            <a:br>
              <a:rPr lang="en-GB" sz="2000" dirty="0">
                <a:effectLst/>
                <a:latin typeface="Helvetica Neue" panose="02000503000000020004" pitchFamily="2" charset="0"/>
              </a:rPr>
            </a:br>
            <a:endParaRPr lang="en-GB" sz="2000" dirty="0">
              <a:effectLst/>
              <a:latin typeface="Helvetica Neue" panose="02000503000000020004" pitchFamily="2" charset="0"/>
            </a:endParaRPr>
          </a:p>
          <a:p>
            <a:r>
              <a:rPr lang="en-GB" sz="2000" dirty="0">
                <a:effectLst/>
                <a:latin typeface="Helvetica Neue" panose="02000503000000020004" pitchFamily="2" charset="0"/>
              </a:rPr>
              <a:t>1. </a:t>
            </a:r>
            <a:r>
              <a:rPr lang="en-GB" sz="2000" b="1" dirty="0">
                <a:effectLst/>
                <a:latin typeface="Helvetica Neue" panose="02000503000000020004" pitchFamily="2" charset="0"/>
              </a:rPr>
              <a:t>Reform Elections for Presidency.</a:t>
            </a:r>
            <a:r>
              <a:rPr lang="en-GB" sz="2000" dirty="0">
                <a:effectLst/>
                <a:latin typeface="Helvetica Neue" panose="02000503000000020004" pitchFamily="2" charset="0"/>
              </a:rPr>
              <a:t> The Council should present a slate of potential candidates to whole Membership and then voted upon.</a:t>
            </a:r>
          </a:p>
          <a:p>
            <a:endParaRPr lang="en-GB" sz="2000" dirty="0">
              <a:effectLst/>
              <a:latin typeface="Helvetica Neue" panose="02000503000000020004" pitchFamily="2" charset="0"/>
            </a:endParaRPr>
          </a:p>
          <a:p>
            <a:r>
              <a:rPr lang="en-GB" sz="2000" dirty="0">
                <a:effectLst/>
                <a:latin typeface="Helvetica Neue" panose="02000503000000020004" pitchFamily="2" charset="0"/>
              </a:rPr>
              <a:t>3. </a:t>
            </a:r>
            <a:r>
              <a:rPr lang="en-GB" sz="2000" b="1" dirty="0">
                <a:effectLst/>
                <a:latin typeface="Helvetica Neue" panose="02000503000000020004" pitchFamily="2" charset="0"/>
              </a:rPr>
              <a:t>Reform Council.  </a:t>
            </a:r>
            <a:r>
              <a:rPr lang="en-GB" sz="2000" dirty="0">
                <a:effectLst/>
                <a:latin typeface="Helvetica Neue" panose="02000503000000020004" pitchFamily="2" charset="0"/>
              </a:rPr>
              <a:t>There should be three tiers;</a:t>
            </a:r>
            <a:r>
              <a:rPr lang="en-GB" sz="2000" dirty="0">
                <a:latin typeface="Helvetica Neue" panose="02000503000000020004" pitchFamily="2" charset="0"/>
              </a:rPr>
              <a:t> t</a:t>
            </a:r>
            <a:r>
              <a:rPr lang="en-GB" sz="2000" dirty="0">
                <a:effectLst/>
                <a:latin typeface="Helvetica Neue" panose="02000503000000020004" pitchFamily="2" charset="0"/>
              </a:rPr>
              <a:t>hose </a:t>
            </a:r>
            <a:r>
              <a:rPr lang="en-GB" sz="2000" b="1" dirty="0">
                <a:effectLst/>
                <a:latin typeface="Helvetica Neue" panose="02000503000000020004" pitchFamily="2" charset="0"/>
              </a:rPr>
              <a:t>entering surgery </a:t>
            </a:r>
            <a:r>
              <a:rPr lang="en-GB" sz="2000" dirty="0">
                <a:effectLst/>
                <a:latin typeface="Helvetica Neue" panose="02000503000000020004" pitchFamily="2" charset="0"/>
              </a:rPr>
              <a:t>– four/six years; those at </a:t>
            </a:r>
            <a:r>
              <a:rPr lang="en-GB" sz="2000" b="1" dirty="0">
                <a:effectLst/>
                <a:latin typeface="Helvetica Neue" panose="02000503000000020004" pitchFamily="2" charset="0"/>
              </a:rPr>
              <a:t>mid/senior level </a:t>
            </a:r>
            <a:r>
              <a:rPr lang="en-GB" sz="2000" dirty="0">
                <a:effectLst/>
                <a:latin typeface="Helvetica Neue" panose="02000503000000020004" pitchFamily="2" charset="0"/>
              </a:rPr>
              <a:t>– (this cohort should be the largest in number) and those in </a:t>
            </a:r>
            <a:r>
              <a:rPr lang="en-GB" sz="2000" b="1" dirty="0">
                <a:effectLst/>
                <a:latin typeface="Helvetica Neue" panose="02000503000000020004" pitchFamily="2" charset="0"/>
              </a:rPr>
              <a:t>senior years of practice or retired</a:t>
            </a:r>
            <a:r>
              <a:rPr lang="en-GB" sz="2000" dirty="0">
                <a:effectLst/>
                <a:latin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4890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302DC9-92DB-B711-5396-5B5C85EC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99" y="2225208"/>
            <a:ext cx="11259201" cy="717096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President Elect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The Society’s plans for 2022/23</a:t>
            </a:r>
          </a:p>
        </p:txBody>
      </p:sp>
    </p:spTree>
    <p:extLst>
      <p:ext uri="{BB962C8B-B14F-4D97-AF65-F5344CB8AC3E}">
        <p14:creationId xmlns:p14="http://schemas.microsoft.com/office/powerpoint/2010/main" val="161285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1AE18-FD8D-17DF-F802-F738948D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90" y="1108418"/>
            <a:ext cx="10628327" cy="467892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Apologies for absence</a:t>
            </a:r>
            <a:br>
              <a:rPr lang="en-US" dirty="0"/>
            </a:br>
            <a:r>
              <a:rPr lang="en-US" b="0" dirty="0">
                <a:solidFill>
                  <a:schemeClr val="tx1"/>
                </a:solidFill>
              </a:rPr>
              <a:t>Donald Adam 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Neeraj Bhasin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Lucy Wales</a:t>
            </a:r>
            <a:br>
              <a:rPr lang="en-US" dirty="0"/>
            </a:br>
            <a:br>
              <a:rPr lang="en-US" sz="2000" dirty="0"/>
            </a:br>
            <a:r>
              <a:rPr lang="en-US" dirty="0"/>
              <a:t>Minutes of the AGM 2021</a:t>
            </a:r>
            <a:br>
              <a:rPr lang="en-US" dirty="0"/>
            </a:br>
            <a:r>
              <a:rPr lang="en-US" b="0" dirty="0">
                <a:solidFill>
                  <a:schemeClr val="tx1"/>
                </a:solidFill>
              </a:rPr>
              <a:t>Matters arising from the minutes</a:t>
            </a:r>
            <a:br>
              <a:rPr lang="en-US" b="0" dirty="0">
                <a:solidFill>
                  <a:schemeClr val="tx1"/>
                </a:solidFill>
              </a:rPr>
            </a:br>
            <a:br>
              <a:rPr lang="en-US" sz="2200" b="0" dirty="0">
                <a:solidFill>
                  <a:schemeClr val="tx1"/>
                </a:solidFill>
              </a:rPr>
            </a:br>
            <a:r>
              <a:rPr lang="en-US" dirty="0"/>
              <a:t>President</a:t>
            </a:r>
          </a:p>
        </p:txBody>
      </p:sp>
    </p:spTree>
    <p:extLst>
      <p:ext uri="{BB962C8B-B14F-4D97-AF65-F5344CB8AC3E}">
        <p14:creationId xmlns:p14="http://schemas.microsoft.com/office/powerpoint/2010/main" val="381170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302DC9-92DB-B711-5396-5B5C85EC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99" y="440557"/>
            <a:ext cx="11259201" cy="71709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Honorary Secretary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385C8A-D415-B4F0-6747-B4F76A7D1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1662" y="1324708"/>
            <a:ext cx="5162848" cy="485335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Achievements</a:t>
            </a:r>
          </a:p>
          <a:p>
            <a:pPr marL="0" indent="0">
              <a:buNone/>
            </a:pPr>
            <a:r>
              <a:rPr lang="en-US" sz="2400" dirty="0"/>
              <a:t>First year NCIAs</a:t>
            </a:r>
          </a:p>
          <a:p>
            <a:pPr marL="0" indent="0">
              <a:buNone/>
            </a:pPr>
            <a:r>
              <a:rPr lang="en-US" sz="2400" dirty="0"/>
              <a:t>Parental leave policy</a:t>
            </a:r>
          </a:p>
          <a:p>
            <a:pPr marL="0" indent="0">
              <a:buNone/>
            </a:pPr>
            <a:r>
              <a:rPr lang="en-US" sz="2400" dirty="0"/>
              <a:t>Elections and Appointments</a:t>
            </a:r>
          </a:p>
          <a:p>
            <a:pPr marL="0" indent="0">
              <a:buNone/>
            </a:pPr>
            <a:r>
              <a:rPr lang="en-US" sz="2400" dirty="0"/>
              <a:t>Job planning</a:t>
            </a:r>
          </a:p>
          <a:p>
            <a:pPr marL="0" indent="0">
              <a:buNone/>
            </a:pPr>
            <a:r>
              <a:rPr lang="en-US" sz="2400" dirty="0"/>
              <a:t>Update MOU with RC of Podiatry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05BC23D-DC7F-8137-445E-554EDD08A7C3}"/>
              </a:ext>
            </a:extLst>
          </p:cNvPr>
          <p:cNvSpPr txBox="1">
            <a:spLocks/>
          </p:cNvSpPr>
          <p:nvPr/>
        </p:nvSpPr>
        <p:spPr>
          <a:xfrm>
            <a:off x="6198985" y="1324707"/>
            <a:ext cx="5301353" cy="21042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Outstanding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New website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Member engagement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2317E4F-5E21-FA37-43DF-321938A8FC92}"/>
              </a:ext>
            </a:extLst>
          </p:cNvPr>
          <p:cNvSpPr txBox="1">
            <a:spLocks/>
          </p:cNvSpPr>
          <p:nvPr/>
        </p:nvSpPr>
        <p:spPr>
          <a:xfrm>
            <a:off x="6198985" y="3763108"/>
            <a:ext cx="5301353" cy="24149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With thanks,</a:t>
            </a:r>
          </a:p>
          <a:p>
            <a:pPr marL="0" indent="0">
              <a:buNone/>
            </a:pPr>
            <a:r>
              <a:rPr lang="en-US" sz="2400" dirty="0"/>
              <a:t>Sophie Renton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Officers and Council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Louise and the whole EBS team</a:t>
            </a:r>
          </a:p>
        </p:txBody>
      </p:sp>
    </p:spTree>
    <p:extLst>
      <p:ext uri="{BB962C8B-B14F-4D97-AF65-F5344CB8AC3E}">
        <p14:creationId xmlns:p14="http://schemas.microsoft.com/office/powerpoint/2010/main" val="313127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DC7D98-B831-6151-53B7-1BB6223AB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36" y="430751"/>
            <a:ext cx="10628327" cy="717096"/>
          </a:xfrm>
        </p:spPr>
        <p:txBody>
          <a:bodyPr/>
          <a:lstStyle/>
          <a:p>
            <a:r>
              <a:rPr lang="en-US" dirty="0"/>
              <a:t>Results of Voting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973AA-6D17-BC0E-527A-779CA353CEB6}"/>
              </a:ext>
            </a:extLst>
          </p:cNvPr>
          <p:cNvSpPr txBox="1"/>
          <p:nvPr/>
        </p:nvSpPr>
        <p:spPr>
          <a:xfrm>
            <a:off x="4919730" y="1797784"/>
            <a:ext cx="56409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New Council Members (2022-2025)</a:t>
            </a:r>
          </a:p>
          <a:p>
            <a:r>
              <a:rPr lang="en-US" sz="2400" dirty="0"/>
              <a:t>1 Meryl Davis</a:t>
            </a:r>
          </a:p>
          <a:p>
            <a:r>
              <a:rPr lang="en-US" sz="2400" dirty="0"/>
              <a:t>2 Bridget Egan</a:t>
            </a:r>
          </a:p>
          <a:p>
            <a:r>
              <a:rPr lang="en-US" sz="2400" dirty="0"/>
              <a:t>3 Prof Rao </a:t>
            </a:r>
            <a:r>
              <a:rPr lang="en-US" sz="2400" dirty="0" err="1"/>
              <a:t>Vallabhaneni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6E0641-05F3-8738-C622-5D3F8AD501C2}"/>
              </a:ext>
            </a:extLst>
          </p:cNvPr>
          <p:cNvSpPr txBox="1"/>
          <p:nvPr/>
        </p:nvSpPr>
        <p:spPr>
          <a:xfrm>
            <a:off x="4919730" y="4078937"/>
            <a:ext cx="5640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President Elect (2024-5)</a:t>
            </a:r>
          </a:p>
          <a:p>
            <a:r>
              <a:rPr lang="en-US" sz="2400" dirty="0"/>
              <a:t>Prof Ian </a:t>
            </a:r>
            <a:r>
              <a:rPr lang="en-US" sz="2400" dirty="0" err="1"/>
              <a:t>Chetter</a:t>
            </a:r>
            <a:endParaRPr lang="en-US" sz="2400" dirty="0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FD6B7DB-4953-A13B-A3D3-EF1FCC0BC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07" y="789299"/>
            <a:ext cx="3535461" cy="56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DC7D98-B831-6151-53B7-1BB6223AB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34" y="682167"/>
            <a:ext cx="10628327" cy="717096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changes on your Council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34C709-3770-7BE4-1799-F2F7C688BD6A}"/>
              </a:ext>
            </a:extLst>
          </p:cNvPr>
          <p:cNvSpPr txBox="1"/>
          <p:nvPr/>
        </p:nvSpPr>
        <p:spPr>
          <a:xfrm>
            <a:off x="562139" y="1528407"/>
            <a:ext cx="5212266" cy="46474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New Committee Chairs</a:t>
            </a:r>
            <a:endParaRPr lang="en-US" sz="1200" dirty="0"/>
          </a:p>
          <a:p>
            <a:r>
              <a:rPr lang="en-US" sz="2400" b="1" dirty="0"/>
              <a:t>From close 2022 ASM</a:t>
            </a:r>
          </a:p>
          <a:p>
            <a:r>
              <a:rPr lang="en-US" sz="2400" dirty="0"/>
              <a:t>Research  		   Matt </a:t>
            </a:r>
            <a:r>
              <a:rPr lang="en-US" sz="2400" dirty="0" err="1"/>
              <a:t>Bown</a:t>
            </a:r>
            <a:endParaRPr lang="en-US" sz="2400" dirty="0"/>
          </a:p>
          <a:p>
            <a:r>
              <a:rPr lang="en-US" sz="2400" dirty="0"/>
              <a:t>Education and Training  Paddy Coughlin</a:t>
            </a:r>
          </a:p>
          <a:p>
            <a:r>
              <a:rPr lang="en-US" sz="2400" dirty="0"/>
              <a:t>Circulation Foundation  Neeraj Bhasin</a:t>
            </a:r>
            <a:endParaRPr lang="en-US" sz="1200" dirty="0"/>
          </a:p>
          <a:p>
            <a:r>
              <a:rPr lang="en-US" sz="2400" b="1" dirty="0"/>
              <a:t>From close 2023 ASM</a:t>
            </a:r>
          </a:p>
          <a:p>
            <a:r>
              <a:rPr lang="en-US" sz="2400" dirty="0"/>
              <a:t>Safety and QI 		   Denis Harkin </a:t>
            </a:r>
          </a:p>
          <a:p>
            <a:r>
              <a:rPr lang="en-US" sz="2400" dirty="0"/>
              <a:t>Professional Standards  Chris Imray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Demitting Council Members </a:t>
            </a:r>
            <a:endParaRPr lang="en-US" sz="1200" dirty="0"/>
          </a:p>
          <a:p>
            <a:r>
              <a:rPr lang="en-US" sz="2400" dirty="0"/>
              <a:t>Jon Boyle</a:t>
            </a:r>
          </a:p>
          <a:p>
            <a:r>
              <a:rPr lang="en-US" sz="2400" dirty="0"/>
              <a:t>Keith Jones</a:t>
            </a:r>
          </a:p>
          <a:p>
            <a:r>
              <a:rPr lang="en-US" sz="2400" dirty="0"/>
              <a:t>Donald Adam</a:t>
            </a:r>
          </a:p>
        </p:txBody>
      </p:sp>
      <p:pic>
        <p:nvPicPr>
          <p:cNvPr id="7" name="Picture 6" descr="A group of people skiing&#10;&#10;Description automatically generated with low confidence">
            <a:extLst>
              <a:ext uri="{FF2B5EF4-FFF2-40B4-BE49-F238E27FC236}">
                <a16:creationId xmlns:a16="http://schemas.microsoft.com/office/drawing/2014/main" id="{3CC1449A-E756-EFB0-87B0-24E99D4543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1528406"/>
            <a:ext cx="5769145" cy="2449233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2A3CBE95-DAC8-E80E-198E-10C68D78F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582" y="4218329"/>
            <a:ext cx="2158939" cy="20453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55F402-C81B-1D53-9063-DB6E62A72344}"/>
              </a:ext>
            </a:extLst>
          </p:cNvPr>
          <p:cNvSpPr txBox="1"/>
          <p:nvPr/>
        </p:nvSpPr>
        <p:spPr>
          <a:xfrm>
            <a:off x="8481060" y="4389120"/>
            <a:ext cx="3384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Chris Imray</a:t>
            </a:r>
          </a:p>
          <a:p>
            <a:r>
              <a:rPr lang="en-US" dirty="0"/>
              <a:t>Raising for Circulation Foundation</a:t>
            </a:r>
          </a:p>
          <a:p>
            <a:r>
              <a:rPr lang="en-US" dirty="0"/>
              <a:t>£1,837 of £5,000 raised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693811-ED4A-1A2C-33A7-6C42B2B12871}"/>
              </a:ext>
            </a:extLst>
          </p:cNvPr>
          <p:cNvSpPr txBox="1"/>
          <p:nvPr/>
        </p:nvSpPr>
        <p:spPr>
          <a:xfrm>
            <a:off x="9053417" y="5539265"/>
            <a:ext cx="2332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chrisimray</a:t>
            </a:r>
            <a:endParaRPr lang="en-US" dirty="0"/>
          </a:p>
          <a:p>
            <a:r>
              <a:rPr lang="en-US" dirty="0"/>
              <a:t>@Antarctic_Inspire_22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94DCB4-09B8-CC20-30EB-33FCFB82A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687" y="5539265"/>
            <a:ext cx="452730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7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4A33BA-84AF-4AF0-3793-B928728F9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835" y="541242"/>
            <a:ext cx="9946217" cy="71709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Your executive team for 2022/23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5A8991-E18B-6789-8B20-09589F34977B}"/>
              </a:ext>
            </a:extLst>
          </p:cNvPr>
          <p:cNvSpPr/>
          <p:nvPr/>
        </p:nvSpPr>
        <p:spPr>
          <a:xfrm>
            <a:off x="424128" y="1221517"/>
            <a:ext cx="5547810" cy="29468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Elected Council</a:t>
            </a:r>
          </a:p>
          <a:p>
            <a:endParaRPr lang="en-US" sz="1200" dirty="0"/>
          </a:p>
          <a:p>
            <a:r>
              <a:rPr lang="en-US" dirty="0">
                <a:solidFill>
                  <a:schemeClr val="tx1"/>
                </a:solidFill>
              </a:rPr>
              <a:t>President		 	Rachel Bell</a:t>
            </a:r>
          </a:p>
          <a:p>
            <a:r>
              <a:rPr lang="en-US" dirty="0">
                <a:solidFill>
                  <a:schemeClr val="tx1"/>
                </a:solidFill>
              </a:rPr>
              <a:t>Vice-President	 	Andrew Garnham</a:t>
            </a:r>
          </a:p>
          <a:p>
            <a:r>
              <a:rPr lang="en-US" dirty="0">
                <a:solidFill>
                  <a:schemeClr val="tx1"/>
                </a:solidFill>
              </a:rPr>
              <a:t>President Elect		Prof Ian </a:t>
            </a:r>
            <a:r>
              <a:rPr lang="en-US" dirty="0" err="1">
                <a:solidFill>
                  <a:schemeClr val="tx1"/>
                </a:solidFill>
              </a:rPr>
              <a:t>Chetter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Honorary Secretary 	Marcus Brooks</a:t>
            </a:r>
          </a:p>
          <a:p>
            <a:r>
              <a:rPr lang="en-US" dirty="0">
                <a:solidFill>
                  <a:schemeClr val="tx1"/>
                </a:solidFill>
              </a:rPr>
              <a:t>Honorary Treasurer		Alistair McCleery</a:t>
            </a:r>
          </a:p>
          <a:p>
            <a:r>
              <a:rPr lang="en-US" dirty="0">
                <a:solidFill>
                  <a:schemeClr val="tx1"/>
                </a:solidFill>
              </a:rPr>
              <a:t>Committee Chairs	 	</a:t>
            </a:r>
            <a:r>
              <a:rPr lang="en-US" i="1" dirty="0">
                <a:solidFill>
                  <a:schemeClr val="tx1"/>
                </a:solidFill>
              </a:rPr>
              <a:t>See below</a:t>
            </a:r>
          </a:p>
          <a:p>
            <a:r>
              <a:rPr lang="en-US" dirty="0">
                <a:solidFill>
                  <a:schemeClr val="tx1"/>
                </a:solidFill>
              </a:rPr>
              <a:t>Elected members		Lucy Wales, </a:t>
            </a:r>
            <a:r>
              <a:rPr lang="en-US" dirty="0" err="1">
                <a:solidFill>
                  <a:schemeClr val="tx1"/>
                </a:solidFill>
              </a:rPr>
              <a:t>Kaji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Sritharan</a:t>
            </a:r>
            <a:r>
              <a:rPr lang="en-US" dirty="0">
                <a:solidFill>
                  <a:schemeClr val="tx1"/>
                </a:solidFill>
              </a:rPr>
              <a:t>,* </a:t>
            </a:r>
            <a:r>
              <a:rPr lang="en-US" dirty="0" err="1">
                <a:solidFill>
                  <a:schemeClr val="tx1"/>
                </a:solidFill>
              </a:rPr>
              <a:t>Sadasivam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Selvakumar</a:t>
            </a:r>
            <a:r>
              <a:rPr lang="en-US" dirty="0">
                <a:solidFill>
                  <a:schemeClr val="tx1"/>
                </a:solidFill>
              </a:rPr>
              <a:t>, Ian Hunter and </a:t>
            </a:r>
            <a:r>
              <a:rPr lang="en-US" dirty="0" err="1">
                <a:solidFill>
                  <a:schemeClr val="tx1"/>
                </a:solidFill>
              </a:rPr>
              <a:t>Ansy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Egun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27C96-C2CB-255A-4835-AB2E691CCA57}"/>
              </a:ext>
            </a:extLst>
          </p:cNvPr>
          <p:cNvSpPr/>
          <p:nvPr/>
        </p:nvSpPr>
        <p:spPr>
          <a:xfrm>
            <a:off x="6818595" y="1221517"/>
            <a:ext cx="5080114" cy="29468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Open Council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Elected council members and Officers</a:t>
            </a:r>
          </a:p>
          <a:p>
            <a:r>
              <a:rPr lang="en-US" dirty="0">
                <a:solidFill>
                  <a:schemeClr val="tx1"/>
                </a:solidFill>
              </a:rPr>
              <a:t>SAC representative	 	Ginny </a:t>
            </a:r>
            <a:r>
              <a:rPr lang="en-US" dirty="0" err="1">
                <a:solidFill>
                  <a:schemeClr val="tx1"/>
                </a:solidFill>
              </a:rPr>
              <a:t>Bowbrick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RCS Eng. representative 	Rob Sayers</a:t>
            </a:r>
          </a:p>
          <a:p>
            <a:endParaRPr lang="en-US" sz="4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Affiliated Societies: 		</a:t>
            </a:r>
          </a:p>
          <a:p>
            <a:r>
              <a:rPr lang="en-US" dirty="0">
                <a:solidFill>
                  <a:schemeClr val="tx1"/>
                </a:solidFill>
              </a:rPr>
              <a:t>BACPAR, BSIR, Rouleaux Club, SVN and SVTGBI.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Updated MOU with </a:t>
            </a:r>
            <a:r>
              <a:rPr lang="en-US" dirty="0" err="1">
                <a:solidFill>
                  <a:schemeClr val="tx1"/>
                </a:solidFill>
              </a:rPr>
              <a:t>RCPod</a:t>
            </a:r>
            <a:r>
              <a:rPr lang="en-US" dirty="0">
                <a:solidFill>
                  <a:schemeClr val="tx1"/>
                </a:solidFill>
              </a:rPr>
              <a:t> to be signed this week.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B47682-7FCC-C833-C56E-C3F9DEEF248E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5971938" y="2694925"/>
            <a:ext cx="846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818B5C1-9B63-7CA0-D4F0-4F59545AE300}"/>
              </a:ext>
            </a:extLst>
          </p:cNvPr>
          <p:cNvSpPr/>
          <p:nvPr/>
        </p:nvSpPr>
        <p:spPr>
          <a:xfrm>
            <a:off x="114798" y="4848607"/>
            <a:ext cx="1074889" cy="1421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Executive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sz="1600" i="1" dirty="0">
                <a:solidFill>
                  <a:srgbClr val="002060"/>
                </a:solidFill>
              </a:rPr>
              <a:t>All Officers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97E5F5-4EC7-33FC-EBD4-1B831F65793E}"/>
              </a:ext>
            </a:extLst>
          </p:cNvPr>
          <p:cNvSpPr/>
          <p:nvPr/>
        </p:nvSpPr>
        <p:spPr>
          <a:xfrm>
            <a:off x="1273650" y="4848607"/>
            <a:ext cx="1371121" cy="1421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Professional Standards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Ian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Loftus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34E23D-510A-84CC-ACE4-BD482B4B5F56}"/>
              </a:ext>
            </a:extLst>
          </p:cNvPr>
          <p:cNvSpPr/>
          <p:nvPr/>
        </p:nvSpPr>
        <p:spPr>
          <a:xfrm>
            <a:off x="2728734" y="4848607"/>
            <a:ext cx="1385311" cy="1421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Education &amp; Training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Patrick Coughlin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5D6436-4C00-6EE1-401F-DBDD65174C80}"/>
              </a:ext>
            </a:extLst>
          </p:cNvPr>
          <p:cNvSpPr/>
          <p:nvPr/>
        </p:nvSpPr>
        <p:spPr>
          <a:xfrm>
            <a:off x="4198008" y="4848607"/>
            <a:ext cx="1245314" cy="1421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Research</a:t>
            </a:r>
            <a:br>
              <a:rPr lang="en-US" dirty="0"/>
            </a:br>
            <a:endParaRPr lang="en-US" dirty="0"/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Matt </a:t>
            </a:r>
          </a:p>
          <a:p>
            <a:pPr algn="ctr"/>
            <a:r>
              <a:rPr lang="en-US" sz="1600" dirty="0" err="1">
                <a:solidFill>
                  <a:srgbClr val="002060"/>
                </a:solidFill>
              </a:rPr>
              <a:t>Bown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CCDFAA-7CBC-C2E3-04A5-4C163475E6CB}"/>
              </a:ext>
            </a:extLst>
          </p:cNvPr>
          <p:cNvSpPr/>
          <p:nvPr/>
        </p:nvSpPr>
        <p:spPr>
          <a:xfrm>
            <a:off x="5527285" y="4860932"/>
            <a:ext cx="1846023" cy="1421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Audit and Quality Improvement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Arun </a:t>
            </a:r>
          </a:p>
          <a:p>
            <a:pPr algn="ctr"/>
            <a:r>
              <a:rPr lang="en-US" sz="1600" dirty="0" err="1">
                <a:solidFill>
                  <a:srgbClr val="002060"/>
                </a:solidFill>
              </a:rPr>
              <a:t>Pherwani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E1DB78-4A32-966C-B235-261568618DB6}"/>
              </a:ext>
            </a:extLst>
          </p:cNvPr>
          <p:cNvSpPr/>
          <p:nvPr/>
        </p:nvSpPr>
        <p:spPr>
          <a:xfrm>
            <a:off x="7457271" y="4866297"/>
            <a:ext cx="1488392" cy="1421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Workforce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Ciaran McDonnell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CF29AD-91CA-7F33-CC25-48F12DBB1CDD}"/>
              </a:ext>
            </a:extLst>
          </p:cNvPr>
          <p:cNvSpPr txBox="1"/>
          <p:nvPr/>
        </p:nvSpPr>
        <p:spPr>
          <a:xfrm>
            <a:off x="3083139" y="4192828"/>
            <a:ext cx="210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Eight committees **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E98C3E-59EC-22C1-C8EA-E02E351A9272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421390" y="4518712"/>
            <a:ext cx="566642" cy="329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46EE20-6A68-BF33-A2B3-359514AFF05C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3979510" y="4518712"/>
            <a:ext cx="841155" cy="329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3C02B5-482D-934F-CF27-3852ED5BB9D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952805" y="4531037"/>
            <a:ext cx="2497492" cy="329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888666-5C3F-E860-460C-9452E177A86A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3849643" y="4536402"/>
            <a:ext cx="4351824" cy="329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1FE3D3E-18E2-C313-9C8C-9FEC2EDCFCE1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1959211" y="4542853"/>
            <a:ext cx="1953356" cy="305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E2EA3C-FD65-3C8B-084D-32F60A7B9079}"/>
              </a:ext>
            </a:extLst>
          </p:cNvPr>
          <p:cNvCxnSpPr>
            <a:cxnSpLocks/>
          </p:cNvCxnSpPr>
          <p:nvPr/>
        </p:nvCxnSpPr>
        <p:spPr>
          <a:xfrm flipH="1">
            <a:off x="810495" y="4527690"/>
            <a:ext cx="3129612" cy="31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17FFC8E-894E-1422-D6E5-A0466279ACF8}"/>
              </a:ext>
            </a:extLst>
          </p:cNvPr>
          <p:cNvCxnSpPr>
            <a:cxnSpLocks/>
            <a:stCxn id="5" idx="2"/>
            <a:endCxn id="24" idx="0"/>
          </p:cNvCxnSpPr>
          <p:nvPr/>
        </p:nvCxnSpPr>
        <p:spPr>
          <a:xfrm>
            <a:off x="3198033" y="4168332"/>
            <a:ext cx="935137" cy="2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F4B7D890-6086-29A4-445D-8D36A4A3BA25}"/>
              </a:ext>
            </a:extLst>
          </p:cNvPr>
          <p:cNvSpPr/>
          <p:nvPr/>
        </p:nvSpPr>
        <p:spPr>
          <a:xfrm>
            <a:off x="9029626" y="4871233"/>
            <a:ext cx="1488392" cy="1421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ASM</a:t>
            </a:r>
            <a:br>
              <a:rPr lang="en-US" dirty="0"/>
            </a:br>
            <a:endParaRPr lang="en-US" dirty="0"/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Douglas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Orr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09FDBB2-D5EA-A94D-8807-EB90CDC9C17B}"/>
              </a:ext>
            </a:extLst>
          </p:cNvPr>
          <p:cNvCxnSpPr>
            <a:cxnSpLocks/>
          </p:cNvCxnSpPr>
          <p:nvPr/>
        </p:nvCxnSpPr>
        <p:spPr>
          <a:xfrm>
            <a:off x="4024689" y="4525051"/>
            <a:ext cx="3803063" cy="31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68A86EF-1330-B939-DB03-79016E4990F2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3988032" y="4549547"/>
            <a:ext cx="5785790" cy="321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54C3EA0-BB68-B0CE-2F1D-049F1AA12FFB}"/>
              </a:ext>
            </a:extLst>
          </p:cNvPr>
          <p:cNvSpPr/>
          <p:nvPr/>
        </p:nvSpPr>
        <p:spPr>
          <a:xfrm>
            <a:off x="10601984" y="4871233"/>
            <a:ext cx="1488392" cy="1421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Circulation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Foundation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Neeraj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Bhasin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64BBB2-6692-383C-B7AA-076A5F5EBAD8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078496" y="4541594"/>
            <a:ext cx="7267684" cy="329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E007EA2-F2E0-F3E1-6B3D-C05AA5A69E9C}"/>
              </a:ext>
            </a:extLst>
          </p:cNvPr>
          <p:cNvSpPr txBox="1"/>
          <p:nvPr/>
        </p:nvSpPr>
        <p:spPr>
          <a:xfrm>
            <a:off x="8728418" y="4315805"/>
            <a:ext cx="2806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Took maternity leave 2021-22</a:t>
            </a:r>
          </a:p>
        </p:txBody>
      </p:sp>
    </p:spTree>
    <p:extLst>
      <p:ext uri="{BB962C8B-B14F-4D97-AF65-F5344CB8AC3E}">
        <p14:creationId xmlns:p14="http://schemas.microsoft.com/office/powerpoint/2010/main" val="343154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2383A7F-4466-CE19-0FB1-5F712CB57606}"/>
              </a:ext>
            </a:extLst>
          </p:cNvPr>
          <p:cNvSpPr txBox="1">
            <a:spLocks/>
          </p:cNvSpPr>
          <p:nvPr/>
        </p:nvSpPr>
        <p:spPr>
          <a:xfrm>
            <a:off x="450573" y="1980640"/>
            <a:ext cx="11290852" cy="129048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3600" b="1" kern="1200" baseline="0"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marL="514350" indent="-514350" algn="l">
              <a:buAutoNum type="arabicPeriod"/>
            </a:pPr>
            <a:r>
              <a:rPr lang="en-US" sz="2800" b="0" dirty="0">
                <a:solidFill>
                  <a:schemeClr val="tx1"/>
                </a:solidFill>
                <a:latin typeface="+mn-lt"/>
              </a:rPr>
              <a:t>Tell us what you want from the Society and how we can help you</a:t>
            </a:r>
          </a:p>
          <a:p>
            <a:pPr marL="514350" indent="-514350" algn="l">
              <a:buAutoNum type="arabicPeriod"/>
            </a:pPr>
            <a:r>
              <a:rPr lang="en-US" sz="2800" b="0" dirty="0">
                <a:solidFill>
                  <a:schemeClr val="tx1"/>
                </a:solidFill>
                <a:latin typeface="+mn-lt"/>
              </a:rPr>
              <a:t>Stand for Council to help with our work</a:t>
            </a:r>
          </a:p>
          <a:p>
            <a:pPr marL="514350" indent="-514350" algn="l">
              <a:buAutoNum type="arabicPeriod"/>
            </a:pPr>
            <a:r>
              <a:rPr lang="en-US" sz="2800" b="0" dirty="0">
                <a:solidFill>
                  <a:schemeClr val="tx1"/>
                </a:solidFill>
                <a:latin typeface="+mn-lt"/>
              </a:rPr>
              <a:t>Support the work of the Circulation Foundation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611EFAB-5CC7-FEFC-1D72-D8DAC267572E}"/>
              </a:ext>
            </a:extLst>
          </p:cNvPr>
          <p:cNvSpPr txBox="1">
            <a:spLocks/>
          </p:cNvSpPr>
          <p:nvPr/>
        </p:nvSpPr>
        <p:spPr>
          <a:xfrm>
            <a:off x="450573" y="3831619"/>
            <a:ext cx="61722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E-mail : </a:t>
            </a:r>
            <a:r>
              <a:rPr lang="en-US" sz="2400" dirty="0">
                <a:hlinkClick r:id="rId2"/>
              </a:rPr>
              <a:t>president@vascularsociety.org.uk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or </a:t>
            </a:r>
            <a:r>
              <a:rPr lang="en-US" sz="2400" dirty="0">
                <a:hlinkClick r:id="rId3"/>
              </a:rPr>
              <a:t>secretary@vascularsociety.org.uk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Or speak to any council member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95DBD8-3B49-2B81-B204-07DDB2DFE912}"/>
              </a:ext>
            </a:extLst>
          </p:cNvPr>
          <p:cNvSpPr/>
          <p:nvPr/>
        </p:nvSpPr>
        <p:spPr>
          <a:xfrm>
            <a:off x="7558586" y="3916247"/>
            <a:ext cx="44788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OpenSansLight"/>
              </a:rPr>
              <a:t>The Vascular Society of Great Britain &amp; Ireland</a:t>
            </a:r>
            <a:br>
              <a:rPr lang="en-GB" dirty="0">
                <a:solidFill>
                  <a:schemeClr val="bg1">
                    <a:lumMod val="65000"/>
                  </a:schemeClr>
                </a:solidFill>
                <a:latin typeface="OpenSansLight"/>
              </a:rPr>
            </a:b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OpenSansLight"/>
              </a:rPr>
              <a:t>c/o Executive Business Support Ltd</a:t>
            </a:r>
            <a:br>
              <a:rPr lang="en-GB" dirty="0">
                <a:solidFill>
                  <a:schemeClr val="bg1">
                    <a:lumMod val="65000"/>
                  </a:schemeClr>
                </a:solidFill>
                <a:latin typeface="OpenSansLight"/>
              </a:rPr>
            </a:b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OpenSansLight"/>
              </a:rPr>
              <a:t>City Wharf,</a:t>
            </a:r>
            <a:br>
              <a:rPr lang="en-GB" dirty="0">
                <a:solidFill>
                  <a:schemeClr val="bg1">
                    <a:lumMod val="65000"/>
                  </a:schemeClr>
                </a:solidFill>
                <a:latin typeface="OpenSansLight"/>
              </a:rPr>
            </a:b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OpenSansLight"/>
              </a:rPr>
              <a:t>Davidson Road,</a:t>
            </a:r>
            <a:br>
              <a:rPr lang="en-GB" dirty="0">
                <a:solidFill>
                  <a:schemeClr val="bg1">
                    <a:lumMod val="65000"/>
                  </a:schemeClr>
                </a:solidFill>
                <a:latin typeface="OpenSansLight"/>
              </a:rPr>
            </a:b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OpenSansLight"/>
              </a:rPr>
              <a:t>Lichfield,</a:t>
            </a:r>
            <a:br>
              <a:rPr lang="en-GB" dirty="0">
                <a:solidFill>
                  <a:schemeClr val="bg1">
                    <a:lumMod val="65000"/>
                  </a:schemeClr>
                </a:solidFill>
                <a:latin typeface="OpenSansLight"/>
              </a:rPr>
            </a:b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OpenSansLight"/>
              </a:rPr>
              <a:t>Staffordshire</a:t>
            </a:r>
            <a:br>
              <a:rPr lang="en-GB" dirty="0">
                <a:solidFill>
                  <a:schemeClr val="bg1">
                    <a:lumMod val="65000"/>
                  </a:schemeClr>
                </a:solidFill>
                <a:latin typeface="OpenSansLight"/>
              </a:rPr>
            </a:b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OpenSansLight"/>
              </a:rPr>
              <a:t>WS14 9DZ</a:t>
            </a:r>
            <a:br>
              <a:rPr lang="en-GB" dirty="0">
                <a:solidFill>
                  <a:schemeClr val="bg1">
                    <a:lumMod val="65000"/>
                  </a:schemeClr>
                </a:solidFill>
                <a:latin typeface="OpenSansLight"/>
              </a:rPr>
            </a:b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OpenSansLight"/>
              </a:rPr>
              <a:t>02072057150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OpenSansLight"/>
                <a:hlinkClick r:id="rId4"/>
              </a:rPr>
              <a:t>admin@vascularsociety.org.uk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OpenSansLight"/>
              </a:rPr>
              <a:t> 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2D7110B3-827E-87DD-F0B7-78F3A98C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24" y="809148"/>
            <a:ext cx="11259201" cy="71709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YOU can do for the Society</a:t>
            </a:r>
          </a:p>
        </p:txBody>
      </p:sp>
    </p:spTree>
    <p:extLst>
      <p:ext uri="{BB962C8B-B14F-4D97-AF65-F5344CB8AC3E}">
        <p14:creationId xmlns:p14="http://schemas.microsoft.com/office/powerpoint/2010/main" val="48822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0FA6DA-0363-4DEF-3A4B-2D36707C098F}"/>
              </a:ext>
            </a:extLst>
          </p:cNvPr>
          <p:cNvSpPr/>
          <p:nvPr/>
        </p:nvSpPr>
        <p:spPr>
          <a:xfrm>
            <a:off x="-28142" y="0"/>
            <a:ext cx="1221485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6338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122FD0-A7DF-F355-D4A7-D7850BFA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36" y="570756"/>
            <a:ext cx="10628327" cy="717096"/>
          </a:xfrm>
        </p:spPr>
        <p:txBody>
          <a:bodyPr/>
          <a:lstStyle/>
          <a:p>
            <a:r>
              <a:rPr lang="en-US" dirty="0"/>
              <a:t>In Memoriam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033B8-6971-AD8C-00BB-1E02CFF479D2}"/>
              </a:ext>
            </a:extLst>
          </p:cNvPr>
          <p:cNvSpPr txBox="1">
            <a:spLocks/>
          </p:cNvSpPr>
          <p:nvPr/>
        </p:nvSpPr>
        <p:spPr>
          <a:xfrm>
            <a:off x="2882865" y="3705435"/>
            <a:ext cx="2106601" cy="19870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GB" sz="2000" b="1" dirty="0">
                <a:solidFill>
                  <a:srgbClr val="0070C0"/>
                </a:solidFill>
                <a:effectLst/>
              </a:rPr>
              <a:t>Steve Jones</a:t>
            </a:r>
            <a:endParaRPr lang="en-GB" sz="2000" b="1" dirty="0">
              <a:solidFill>
                <a:schemeClr val="bg1"/>
              </a:solidFill>
            </a:endParaRPr>
          </a:p>
          <a:p>
            <a:endParaRPr lang="en-GB" sz="2000" dirty="0">
              <a:effectLst/>
            </a:endParaRPr>
          </a:p>
          <a:p>
            <a:br>
              <a:rPr lang="en-GB" sz="2000" dirty="0">
                <a:effectLst/>
              </a:rPr>
            </a:br>
            <a:r>
              <a:rPr lang="en-GB" sz="2000" dirty="0">
                <a:effectLst/>
              </a:rPr>
              <a:t>April 2022</a:t>
            </a:r>
            <a:endParaRPr lang="en-GB" sz="2000" dirty="0"/>
          </a:p>
          <a:p>
            <a:endParaRPr lang="en-GB" sz="2000" dirty="0">
              <a:effectLst/>
            </a:endParaRPr>
          </a:p>
          <a:p>
            <a:r>
              <a:rPr lang="en-GB" sz="2000" dirty="0">
                <a:effectLst/>
              </a:rPr>
              <a:t>Consultant in Taunton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A66A6-7F30-F851-E106-7A3045026489}"/>
              </a:ext>
            </a:extLst>
          </p:cNvPr>
          <p:cNvSpPr txBox="1"/>
          <p:nvPr/>
        </p:nvSpPr>
        <p:spPr>
          <a:xfrm>
            <a:off x="580281" y="3705435"/>
            <a:ext cx="2106601" cy="19870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Andrew (Sandy) McLaren Jenkins</a:t>
            </a:r>
            <a:endParaRPr lang="en-US" sz="2000" b="1" dirty="0">
              <a:solidFill>
                <a:schemeClr val="bg1"/>
              </a:solidFill>
            </a:endParaRPr>
          </a:p>
          <a:p>
            <a:br>
              <a:rPr lang="en-US" sz="2000" dirty="0"/>
            </a:br>
            <a:r>
              <a:rPr lang="en-US" sz="2000" dirty="0"/>
              <a:t>February 2022</a:t>
            </a:r>
            <a:r>
              <a:rPr lang="en-US" sz="2000" b="1" dirty="0"/>
              <a:t> </a:t>
            </a:r>
          </a:p>
          <a:p>
            <a:endParaRPr lang="en-US" sz="2000" b="1" dirty="0"/>
          </a:p>
          <a:p>
            <a:r>
              <a:rPr lang="en-US" sz="2000" dirty="0"/>
              <a:t>Consultant in Edinburgh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0A2FE-21EB-57A1-CF95-DCB3D1D62F8C}"/>
              </a:ext>
            </a:extLst>
          </p:cNvPr>
          <p:cNvSpPr txBox="1"/>
          <p:nvPr/>
        </p:nvSpPr>
        <p:spPr>
          <a:xfrm>
            <a:off x="4950163" y="3749550"/>
            <a:ext cx="2186849" cy="19870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GB" sz="2000" b="1" dirty="0">
                <a:solidFill>
                  <a:srgbClr val="0070C0"/>
                </a:solidFill>
                <a:effectLst/>
              </a:rPr>
              <a:t>John (Ian) Millie Dow Galloway</a:t>
            </a:r>
            <a:endParaRPr lang="en-GB" sz="2000" b="1" dirty="0">
              <a:solidFill>
                <a:schemeClr val="bg1"/>
              </a:solidFill>
              <a:effectLst/>
            </a:endParaRPr>
          </a:p>
          <a:p>
            <a:br>
              <a:rPr lang="en-GB" sz="2000" dirty="0"/>
            </a:br>
            <a:r>
              <a:rPr lang="en-GB" sz="2000" dirty="0"/>
              <a:t>August 2022</a:t>
            </a:r>
          </a:p>
          <a:p>
            <a:br>
              <a:rPr lang="en-GB" sz="2000" i="1" dirty="0"/>
            </a:br>
            <a:r>
              <a:rPr lang="en-GB" sz="2000" dirty="0"/>
              <a:t>Consultant in Hull</a:t>
            </a:r>
          </a:p>
          <a:p>
            <a:r>
              <a:rPr lang="en-GB" sz="2000" b="1" dirty="0">
                <a:effectLst/>
              </a:rPr>
              <a:t>Past Pr</a:t>
            </a:r>
            <a:r>
              <a:rPr lang="en-GB" sz="2000" b="1" dirty="0"/>
              <a:t>esident VS</a:t>
            </a:r>
            <a:endParaRPr lang="en-GB" sz="2000" b="1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5A0A2-E2D0-ECBA-70E9-6C6190CC86CF}"/>
              </a:ext>
            </a:extLst>
          </p:cNvPr>
          <p:cNvSpPr txBox="1"/>
          <p:nvPr/>
        </p:nvSpPr>
        <p:spPr>
          <a:xfrm>
            <a:off x="7230545" y="3749550"/>
            <a:ext cx="2737225" cy="19870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Sir Peter Morris</a:t>
            </a:r>
          </a:p>
          <a:p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October 2022</a:t>
            </a:r>
          </a:p>
          <a:p>
            <a:endParaRPr lang="en-US" sz="2000" dirty="0"/>
          </a:p>
          <a:p>
            <a:r>
              <a:rPr lang="en-US" sz="2000" dirty="0"/>
              <a:t>Consultant in Oxford</a:t>
            </a:r>
          </a:p>
          <a:p>
            <a:r>
              <a:rPr lang="en-US" sz="2000" dirty="0"/>
              <a:t>Past RCS </a:t>
            </a:r>
            <a:r>
              <a:rPr lang="en-US" sz="2000" dirty="0" err="1"/>
              <a:t>Eng</a:t>
            </a:r>
            <a:r>
              <a:rPr lang="en-US" sz="2000" dirty="0"/>
              <a:t> President Fellow of Royal Society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8EF6B5-0264-F89D-411A-B92DBB670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546" y="1640207"/>
            <a:ext cx="1550782" cy="1949152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1" name="Picture 10" descr="A person sitting in the water&#10;&#10;Description automatically generated with low confidence">
            <a:extLst>
              <a:ext uri="{FF2B5EF4-FFF2-40B4-BE49-F238E27FC236}">
                <a16:creationId xmlns:a16="http://schemas.microsoft.com/office/drawing/2014/main" id="{2F57D136-2E21-2D66-B889-0A69B7E4AF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939" y="1596093"/>
            <a:ext cx="1422342" cy="1985391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2" name="Picture 11" descr="A person on a boat&#10;&#10;Description automatically generated with medium confidence">
            <a:extLst>
              <a:ext uri="{FF2B5EF4-FFF2-40B4-BE49-F238E27FC236}">
                <a16:creationId xmlns:a16="http://schemas.microsoft.com/office/drawing/2014/main" id="{8548A398-96E9-7901-3BD5-A7259F69CC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3809" y="1632332"/>
            <a:ext cx="1493875" cy="1958177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FCD559-AB3F-2306-2961-4C767011ED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54" r="19061" b="29231"/>
          <a:stretch/>
        </p:blipFill>
        <p:spPr>
          <a:xfrm>
            <a:off x="4983925" y="1641357"/>
            <a:ext cx="1429816" cy="1949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CF7579-9F19-1A1E-6447-00C45B066D9E}"/>
              </a:ext>
            </a:extLst>
          </p:cNvPr>
          <p:cNvSpPr txBox="1"/>
          <p:nvPr/>
        </p:nvSpPr>
        <p:spPr>
          <a:xfrm>
            <a:off x="9471372" y="1858608"/>
            <a:ext cx="23186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Lady Anne Bell</a:t>
            </a:r>
          </a:p>
          <a:p>
            <a:r>
              <a:rPr lang="en-US" sz="2000" dirty="0"/>
              <a:t>Wife of Sir Peter Bell</a:t>
            </a:r>
          </a:p>
          <a:p>
            <a:endParaRPr lang="en-US" sz="2000" dirty="0"/>
          </a:p>
          <a:p>
            <a:r>
              <a:rPr lang="en-US" sz="2000" b="1" dirty="0" err="1">
                <a:solidFill>
                  <a:srgbClr val="0070C0"/>
                </a:solidFill>
              </a:rPr>
              <a:t>Kok</a:t>
            </a:r>
            <a:r>
              <a:rPr lang="en-US" sz="2000" b="1" dirty="0">
                <a:solidFill>
                  <a:srgbClr val="0070C0"/>
                </a:solidFill>
              </a:rPr>
              <a:t>-tee </a:t>
            </a:r>
            <a:r>
              <a:rPr lang="en-US" sz="2000" b="1" dirty="0" err="1">
                <a:solidFill>
                  <a:srgbClr val="0070C0"/>
                </a:solidFill>
              </a:rPr>
              <a:t>Khaw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dirty="0"/>
              <a:t>Wife of Peter Taylo</a:t>
            </a:r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723254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1198</Words>
  <Application>Microsoft Office PowerPoint</Application>
  <PresentationFormat>Widescreen</PresentationFormat>
  <Paragraphs>265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Aharoni</vt:lpstr>
      <vt:lpstr>Arial</vt:lpstr>
      <vt:lpstr>Arial</vt:lpstr>
      <vt:lpstr>Calibri</vt:lpstr>
      <vt:lpstr>Calibri Light</vt:lpstr>
      <vt:lpstr>Helvetica Neue</vt:lpstr>
      <vt:lpstr>OpenSansLight</vt:lpstr>
      <vt:lpstr>Times New Roman</vt:lpstr>
      <vt:lpstr>ヒラギノ角ゴ Pro W3</vt:lpstr>
      <vt:lpstr>Office Theme</vt:lpstr>
      <vt:lpstr>Annual General Meeting 2022</vt:lpstr>
      <vt:lpstr>PowerPoint Presentation</vt:lpstr>
      <vt:lpstr>Apologies for absence Donald Adam  Neeraj Bhasin Lucy Wales  Minutes of the AGM 2021 Matters arising from the minutes  President</vt:lpstr>
      <vt:lpstr>Honorary Secretary</vt:lpstr>
      <vt:lpstr>Results of Voting</vt:lpstr>
      <vt:lpstr>Other changes on your Council </vt:lpstr>
      <vt:lpstr>Your executive team for 2022/23</vt:lpstr>
      <vt:lpstr>What YOU can do for the Society</vt:lpstr>
      <vt:lpstr>In Memoriam</vt:lpstr>
      <vt:lpstr>Annual Report  2021/2022 </vt:lpstr>
      <vt:lpstr>Organisation</vt:lpstr>
      <vt:lpstr>Income and Expenditure  2021/2022</vt:lpstr>
      <vt:lpstr>Society Funds - reserves as of June 2022</vt:lpstr>
      <vt:lpstr>VS Commitments 2022/23</vt:lpstr>
      <vt:lpstr>Membership and Subscriptions</vt:lpstr>
      <vt:lpstr>Education and Training</vt:lpstr>
      <vt:lpstr>Non-Consultant Grade</vt:lpstr>
      <vt:lpstr>Research</vt:lpstr>
      <vt:lpstr>PowerPoint Presentation</vt:lpstr>
      <vt:lpstr>Audit and Quality Improvement</vt:lpstr>
      <vt:lpstr>Resolution 1: Adoption of the Annual Report  and Financial statements 2021/22</vt:lpstr>
      <vt:lpstr>Resolution 2: Vote for election of the President by Ordinary Members</vt:lpstr>
      <vt:lpstr>President Elect  The Society’s plans for 2022/23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Honorary Secretary</dc:title>
  <dc:creator>Marcus Brooks</dc:creator>
  <cp:lastModifiedBy>Louise Collins</cp:lastModifiedBy>
  <cp:revision>12</cp:revision>
  <dcterms:created xsi:type="dcterms:W3CDTF">2022-11-05T16:44:42Z</dcterms:created>
  <dcterms:modified xsi:type="dcterms:W3CDTF">2022-11-23T10:26:07Z</dcterms:modified>
</cp:coreProperties>
</file>